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27432000" cy="18288000"/>
  <p:notesSz cx="6858000" cy="9144000"/>
  <p:defaultTextStyle>
    <a:defPPr>
      <a:defRPr lang="en-US"/>
    </a:defPPr>
    <a:lvl1pPr marL="0" algn="l" defTabSz="1306266" rtl="0" eaLnBrk="1" latinLnBrk="0" hangingPunct="1">
      <a:defRPr sz="5100" kern="1200">
        <a:solidFill>
          <a:schemeClr val="tx1"/>
        </a:solidFill>
        <a:latin typeface="+mn-lt"/>
        <a:ea typeface="+mn-ea"/>
        <a:cs typeface="+mn-cs"/>
      </a:defRPr>
    </a:lvl1pPr>
    <a:lvl2pPr marL="1306266" algn="l" defTabSz="1306266" rtl="0" eaLnBrk="1" latinLnBrk="0" hangingPunct="1">
      <a:defRPr sz="5100" kern="1200">
        <a:solidFill>
          <a:schemeClr val="tx1"/>
        </a:solidFill>
        <a:latin typeface="+mn-lt"/>
        <a:ea typeface="+mn-ea"/>
        <a:cs typeface="+mn-cs"/>
      </a:defRPr>
    </a:lvl2pPr>
    <a:lvl3pPr marL="2612532" algn="l" defTabSz="1306266" rtl="0" eaLnBrk="1" latinLnBrk="0" hangingPunct="1">
      <a:defRPr sz="5100" kern="1200">
        <a:solidFill>
          <a:schemeClr val="tx1"/>
        </a:solidFill>
        <a:latin typeface="+mn-lt"/>
        <a:ea typeface="+mn-ea"/>
        <a:cs typeface="+mn-cs"/>
      </a:defRPr>
    </a:lvl3pPr>
    <a:lvl4pPr marL="3918798" algn="l" defTabSz="1306266" rtl="0" eaLnBrk="1" latinLnBrk="0" hangingPunct="1">
      <a:defRPr sz="5100" kern="1200">
        <a:solidFill>
          <a:schemeClr val="tx1"/>
        </a:solidFill>
        <a:latin typeface="+mn-lt"/>
        <a:ea typeface="+mn-ea"/>
        <a:cs typeface="+mn-cs"/>
      </a:defRPr>
    </a:lvl4pPr>
    <a:lvl5pPr marL="5225064" algn="l" defTabSz="1306266" rtl="0" eaLnBrk="1" latinLnBrk="0" hangingPunct="1">
      <a:defRPr sz="5100" kern="1200">
        <a:solidFill>
          <a:schemeClr val="tx1"/>
        </a:solidFill>
        <a:latin typeface="+mn-lt"/>
        <a:ea typeface="+mn-ea"/>
        <a:cs typeface="+mn-cs"/>
      </a:defRPr>
    </a:lvl5pPr>
    <a:lvl6pPr marL="6531331" algn="l" defTabSz="1306266" rtl="0" eaLnBrk="1" latinLnBrk="0" hangingPunct="1">
      <a:defRPr sz="5100" kern="1200">
        <a:solidFill>
          <a:schemeClr val="tx1"/>
        </a:solidFill>
        <a:latin typeface="+mn-lt"/>
        <a:ea typeface="+mn-ea"/>
        <a:cs typeface="+mn-cs"/>
      </a:defRPr>
    </a:lvl6pPr>
    <a:lvl7pPr marL="7837597" algn="l" defTabSz="1306266" rtl="0" eaLnBrk="1" latinLnBrk="0" hangingPunct="1">
      <a:defRPr sz="5100" kern="1200">
        <a:solidFill>
          <a:schemeClr val="tx1"/>
        </a:solidFill>
        <a:latin typeface="+mn-lt"/>
        <a:ea typeface="+mn-ea"/>
        <a:cs typeface="+mn-cs"/>
      </a:defRPr>
    </a:lvl7pPr>
    <a:lvl8pPr marL="9143863" algn="l" defTabSz="1306266" rtl="0" eaLnBrk="1" latinLnBrk="0" hangingPunct="1">
      <a:defRPr sz="5100" kern="1200">
        <a:solidFill>
          <a:schemeClr val="tx1"/>
        </a:solidFill>
        <a:latin typeface="+mn-lt"/>
        <a:ea typeface="+mn-ea"/>
        <a:cs typeface="+mn-cs"/>
      </a:defRPr>
    </a:lvl8pPr>
    <a:lvl9pPr marL="10450129" algn="l" defTabSz="1306266" rtl="0" eaLnBrk="1" latinLnBrk="0" hangingPunct="1">
      <a:defRPr sz="5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0">
          <p15:clr>
            <a:srgbClr val="A4A3A4"/>
          </p15:clr>
        </p15:guide>
        <p15:guide id="2" pos="86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m Pfaendtner"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7FF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3282" autoAdjust="0"/>
  </p:normalViewPr>
  <p:slideViewPr>
    <p:cSldViewPr snapToGrid="0" snapToObjects="1">
      <p:cViewPr>
        <p:scale>
          <a:sx n="112" d="100"/>
          <a:sy n="112" d="100"/>
        </p:scale>
        <p:origin x="-504" y="-6200"/>
      </p:cViewPr>
      <p:guideLst>
        <p:guide orient="horz" pos="5760"/>
        <p:guide pos="86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6E88D-DEEB-2748-9CF2-ACF3211FDF49}" type="datetimeFigureOut">
              <a:rPr lang="en-US" smtClean="0"/>
              <a:t>12/7/16</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C7BAD-F064-5A4D-BDE5-A4F9C7F945DA}" type="slidenum">
              <a:rPr lang="en-US" smtClean="0"/>
              <a:t>‹#›</a:t>
            </a:fld>
            <a:endParaRPr lang="en-US"/>
          </a:p>
        </p:txBody>
      </p:sp>
    </p:spTree>
    <p:extLst>
      <p:ext uri="{BB962C8B-B14F-4D97-AF65-F5344CB8AC3E}">
        <p14:creationId xmlns:p14="http://schemas.microsoft.com/office/powerpoint/2010/main" val="1955570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5C7BAD-F064-5A4D-BDE5-A4F9C7F945DA}" type="slidenum">
              <a:rPr lang="en-US" smtClean="0"/>
              <a:t>1</a:t>
            </a:fld>
            <a:endParaRPr lang="en-US"/>
          </a:p>
        </p:txBody>
      </p:sp>
    </p:spTree>
    <p:extLst>
      <p:ext uri="{BB962C8B-B14F-4D97-AF65-F5344CB8AC3E}">
        <p14:creationId xmlns:p14="http://schemas.microsoft.com/office/powerpoint/2010/main" val="32512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681135"/>
            <a:ext cx="23317200" cy="3920067"/>
          </a:xfrm>
        </p:spPr>
        <p:txBody>
          <a:bodyPr/>
          <a:lstStyle/>
          <a:p>
            <a:r>
              <a:rPr lang="en-US" smtClean="0"/>
              <a:t>Click to edit Master title style</a:t>
            </a:r>
            <a:endParaRPr lang="en-US"/>
          </a:p>
        </p:txBody>
      </p:sp>
      <p:sp>
        <p:nvSpPr>
          <p:cNvPr id="3" name="Subtitle 2"/>
          <p:cNvSpPr>
            <a:spLocks noGrp="1"/>
          </p:cNvSpPr>
          <p:nvPr>
            <p:ph type="subTitle" idx="1"/>
          </p:nvPr>
        </p:nvSpPr>
        <p:spPr>
          <a:xfrm>
            <a:off x="4114800" y="10363200"/>
            <a:ext cx="19202400" cy="4673600"/>
          </a:xfrm>
        </p:spPr>
        <p:txBody>
          <a:bodyPr/>
          <a:lstStyle>
            <a:lvl1pPr marL="0" indent="0" algn="ctr">
              <a:buNone/>
              <a:defRPr>
                <a:solidFill>
                  <a:schemeClr val="tx1">
                    <a:tint val="75000"/>
                  </a:schemeClr>
                </a:solidFill>
              </a:defRPr>
            </a:lvl1pPr>
            <a:lvl2pPr marL="1306266" indent="0" algn="ctr">
              <a:buNone/>
              <a:defRPr>
                <a:solidFill>
                  <a:schemeClr val="tx1">
                    <a:tint val="75000"/>
                  </a:schemeClr>
                </a:solidFill>
              </a:defRPr>
            </a:lvl2pPr>
            <a:lvl3pPr marL="2612532" indent="0" algn="ctr">
              <a:buNone/>
              <a:defRPr>
                <a:solidFill>
                  <a:schemeClr val="tx1">
                    <a:tint val="75000"/>
                  </a:schemeClr>
                </a:solidFill>
              </a:defRPr>
            </a:lvl3pPr>
            <a:lvl4pPr marL="3918798" indent="0" algn="ctr">
              <a:buNone/>
              <a:defRPr>
                <a:solidFill>
                  <a:schemeClr val="tx1">
                    <a:tint val="75000"/>
                  </a:schemeClr>
                </a:solidFill>
              </a:defRPr>
            </a:lvl4pPr>
            <a:lvl5pPr marL="5225064" indent="0" algn="ctr">
              <a:buNone/>
              <a:defRPr>
                <a:solidFill>
                  <a:schemeClr val="tx1">
                    <a:tint val="75000"/>
                  </a:schemeClr>
                </a:solidFill>
              </a:defRPr>
            </a:lvl5pPr>
            <a:lvl6pPr marL="6531331" indent="0" algn="ctr">
              <a:buNone/>
              <a:defRPr>
                <a:solidFill>
                  <a:schemeClr val="tx1">
                    <a:tint val="75000"/>
                  </a:schemeClr>
                </a:solidFill>
              </a:defRPr>
            </a:lvl6pPr>
            <a:lvl7pPr marL="7837597" indent="0" algn="ctr">
              <a:buNone/>
              <a:defRPr>
                <a:solidFill>
                  <a:schemeClr val="tx1">
                    <a:tint val="75000"/>
                  </a:schemeClr>
                </a:solidFill>
              </a:defRPr>
            </a:lvl7pPr>
            <a:lvl8pPr marL="9143863" indent="0" algn="ctr">
              <a:buNone/>
              <a:defRPr>
                <a:solidFill>
                  <a:schemeClr val="tx1">
                    <a:tint val="75000"/>
                  </a:schemeClr>
                </a:solidFill>
              </a:defRPr>
            </a:lvl8pPr>
            <a:lvl9pPr marL="1045012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67F59BA-7C10-B347-8533-C7508E4DAC2B}"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850355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7F59BA-7C10-B347-8533-C7508E4DAC2B}"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2852616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0" y="1951569"/>
            <a:ext cx="18516600" cy="416136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14800" y="1951569"/>
            <a:ext cx="55092600" cy="416136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7F59BA-7C10-B347-8533-C7508E4DAC2B}"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359416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7F59BA-7C10-B347-8533-C7508E4DAC2B}"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1401583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11751735"/>
            <a:ext cx="23317200" cy="3632200"/>
          </a:xfrm>
        </p:spPr>
        <p:txBody>
          <a:bodyPr anchor="t"/>
          <a:lstStyle>
            <a:lvl1pPr algn="l">
              <a:defRPr sz="11400" b="1" cap="all"/>
            </a:lvl1pPr>
          </a:lstStyle>
          <a:p>
            <a:r>
              <a:rPr lang="en-US" smtClean="0"/>
              <a:t>Click to edit Master title style</a:t>
            </a:r>
            <a:endParaRPr lang="en-US"/>
          </a:p>
        </p:txBody>
      </p:sp>
      <p:sp>
        <p:nvSpPr>
          <p:cNvPr id="3" name="Text Placeholder 2"/>
          <p:cNvSpPr>
            <a:spLocks noGrp="1"/>
          </p:cNvSpPr>
          <p:nvPr>
            <p:ph type="body" idx="1"/>
          </p:nvPr>
        </p:nvSpPr>
        <p:spPr>
          <a:xfrm>
            <a:off x="2166939" y="7751236"/>
            <a:ext cx="23317200" cy="4000499"/>
          </a:xfrm>
        </p:spPr>
        <p:txBody>
          <a:bodyPr anchor="b"/>
          <a:lstStyle>
            <a:lvl1pPr marL="0" indent="0">
              <a:buNone/>
              <a:defRPr sz="5700">
                <a:solidFill>
                  <a:schemeClr val="tx1">
                    <a:tint val="75000"/>
                  </a:schemeClr>
                </a:solidFill>
              </a:defRPr>
            </a:lvl1pPr>
            <a:lvl2pPr marL="1306266" indent="0">
              <a:buNone/>
              <a:defRPr sz="5100">
                <a:solidFill>
                  <a:schemeClr val="tx1">
                    <a:tint val="75000"/>
                  </a:schemeClr>
                </a:solidFill>
              </a:defRPr>
            </a:lvl2pPr>
            <a:lvl3pPr marL="2612532" indent="0">
              <a:buNone/>
              <a:defRPr sz="4600">
                <a:solidFill>
                  <a:schemeClr val="tx1">
                    <a:tint val="75000"/>
                  </a:schemeClr>
                </a:solidFill>
              </a:defRPr>
            </a:lvl3pPr>
            <a:lvl4pPr marL="3918798" indent="0">
              <a:buNone/>
              <a:defRPr sz="4000">
                <a:solidFill>
                  <a:schemeClr val="tx1">
                    <a:tint val="75000"/>
                  </a:schemeClr>
                </a:solidFill>
              </a:defRPr>
            </a:lvl4pPr>
            <a:lvl5pPr marL="5225064" indent="0">
              <a:buNone/>
              <a:defRPr sz="4000">
                <a:solidFill>
                  <a:schemeClr val="tx1">
                    <a:tint val="75000"/>
                  </a:schemeClr>
                </a:solidFill>
              </a:defRPr>
            </a:lvl5pPr>
            <a:lvl6pPr marL="6531331" indent="0">
              <a:buNone/>
              <a:defRPr sz="4000">
                <a:solidFill>
                  <a:schemeClr val="tx1">
                    <a:tint val="75000"/>
                  </a:schemeClr>
                </a:solidFill>
              </a:defRPr>
            </a:lvl6pPr>
            <a:lvl7pPr marL="7837597" indent="0">
              <a:buNone/>
              <a:defRPr sz="4000">
                <a:solidFill>
                  <a:schemeClr val="tx1">
                    <a:tint val="75000"/>
                  </a:schemeClr>
                </a:solidFill>
              </a:defRPr>
            </a:lvl7pPr>
            <a:lvl8pPr marL="9143863" indent="0">
              <a:buNone/>
              <a:defRPr sz="4000">
                <a:solidFill>
                  <a:schemeClr val="tx1">
                    <a:tint val="75000"/>
                  </a:schemeClr>
                </a:solidFill>
              </a:defRPr>
            </a:lvl8pPr>
            <a:lvl9pPr marL="10450129" indent="0">
              <a:buNone/>
              <a:defRPr sz="4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7F59BA-7C10-B347-8533-C7508E4DAC2B}"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365708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4800" y="11379201"/>
            <a:ext cx="36804600" cy="32186035"/>
          </a:xfrm>
        </p:spPr>
        <p:txBody>
          <a:bodyPr/>
          <a:lstStyle>
            <a:lvl1pPr>
              <a:defRPr sz="8000"/>
            </a:lvl1pPr>
            <a:lvl2pPr>
              <a:defRPr sz="6900"/>
            </a:lvl2pPr>
            <a:lvl3pPr>
              <a:defRPr sz="5700"/>
            </a:lvl3pPr>
            <a:lvl4pPr>
              <a:defRPr sz="5100"/>
            </a:lvl4pPr>
            <a:lvl5pPr>
              <a:defRPr sz="5100"/>
            </a:lvl5pPr>
            <a:lvl6pPr>
              <a:defRPr sz="5100"/>
            </a:lvl6pPr>
            <a:lvl7pPr>
              <a:defRPr sz="5100"/>
            </a:lvl7pPr>
            <a:lvl8pPr>
              <a:defRPr sz="5100"/>
            </a:lvl8pPr>
            <a:lvl9pPr>
              <a:defRPr sz="5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76600" y="11379201"/>
            <a:ext cx="36804600" cy="32186035"/>
          </a:xfrm>
        </p:spPr>
        <p:txBody>
          <a:bodyPr/>
          <a:lstStyle>
            <a:lvl1pPr>
              <a:defRPr sz="8000"/>
            </a:lvl1pPr>
            <a:lvl2pPr>
              <a:defRPr sz="6900"/>
            </a:lvl2pPr>
            <a:lvl3pPr>
              <a:defRPr sz="5700"/>
            </a:lvl3pPr>
            <a:lvl4pPr>
              <a:defRPr sz="5100"/>
            </a:lvl4pPr>
            <a:lvl5pPr>
              <a:defRPr sz="5100"/>
            </a:lvl5pPr>
            <a:lvl6pPr>
              <a:defRPr sz="5100"/>
            </a:lvl6pPr>
            <a:lvl7pPr>
              <a:defRPr sz="5100"/>
            </a:lvl7pPr>
            <a:lvl8pPr>
              <a:defRPr sz="5100"/>
            </a:lvl8pPr>
            <a:lvl9pPr>
              <a:defRPr sz="5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67F59BA-7C10-B347-8533-C7508E4DAC2B}"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84340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732368"/>
            <a:ext cx="24688800" cy="3048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71600" y="4093635"/>
            <a:ext cx="12120564" cy="1706032"/>
          </a:xfrm>
        </p:spPr>
        <p:txBody>
          <a:bodyPr anchor="b"/>
          <a:lstStyle>
            <a:lvl1pPr marL="0" indent="0">
              <a:buNone/>
              <a:defRPr sz="6900" b="1"/>
            </a:lvl1pPr>
            <a:lvl2pPr marL="1306266" indent="0">
              <a:buNone/>
              <a:defRPr sz="5700" b="1"/>
            </a:lvl2pPr>
            <a:lvl3pPr marL="2612532" indent="0">
              <a:buNone/>
              <a:defRPr sz="5100" b="1"/>
            </a:lvl3pPr>
            <a:lvl4pPr marL="3918798" indent="0">
              <a:buNone/>
              <a:defRPr sz="4600" b="1"/>
            </a:lvl4pPr>
            <a:lvl5pPr marL="5225064" indent="0">
              <a:buNone/>
              <a:defRPr sz="4600" b="1"/>
            </a:lvl5pPr>
            <a:lvl6pPr marL="6531331" indent="0">
              <a:buNone/>
              <a:defRPr sz="4600" b="1"/>
            </a:lvl6pPr>
            <a:lvl7pPr marL="7837597" indent="0">
              <a:buNone/>
              <a:defRPr sz="4600" b="1"/>
            </a:lvl7pPr>
            <a:lvl8pPr marL="9143863" indent="0">
              <a:buNone/>
              <a:defRPr sz="4600" b="1"/>
            </a:lvl8pPr>
            <a:lvl9pPr marL="10450129" indent="0">
              <a:buNone/>
              <a:defRPr sz="4600" b="1"/>
            </a:lvl9pPr>
          </a:lstStyle>
          <a:p>
            <a:pPr lvl="0"/>
            <a:r>
              <a:rPr lang="en-US" smtClean="0"/>
              <a:t>Click to edit Master text styles</a:t>
            </a:r>
          </a:p>
        </p:txBody>
      </p:sp>
      <p:sp>
        <p:nvSpPr>
          <p:cNvPr id="4" name="Content Placeholder 3"/>
          <p:cNvSpPr>
            <a:spLocks noGrp="1"/>
          </p:cNvSpPr>
          <p:nvPr>
            <p:ph sz="half" idx="2"/>
          </p:nvPr>
        </p:nvSpPr>
        <p:spPr>
          <a:xfrm>
            <a:off x="1371600" y="5799667"/>
            <a:ext cx="12120564" cy="10536768"/>
          </a:xfrm>
        </p:spPr>
        <p:txBody>
          <a:bodyPr/>
          <a:lstStyle>
            <a:lvl1pPr>
              <a:defRPr sz="6900"/>
            </a:lvl1pPr>
            <a:lvl2pPr>
              <a:defRPr sz="5700"/>
            </a:lvl2pPr>
            <a:lvl3pPr>
              <a:defRPr sz="5100"/>
            </a:lvl3pPr>
            <a:lvl4pPr>
              <a:defRPr sz="4600"/>
            </a:lvl4pPr>
            <a:lvl5pPr>
              <a:defRPr sz="4600"/>
            </a:lvl5pPr>
            <a:lvl6pPr>
              <a:defRPr sz="4600"/>
            </a:lvl6pPr>
            <a:lvl7pPr>
              <a:defRPr sz="4600"/>
            </a:lvl7pPr>
            <a:lvl8pPr>
              <a:defRPr sz="4600"/>
            </a:lvl8pPr>
            <a:lvl9pPr>
              <a:defRPr sz="4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3935077" y="4093635"/>
            <a:ext cx="12125325" cy="1706032"/>
          </a:xfrm>
        </p:spPr>
        <p:txBody>
          <a:bodyPr anchor="b"/>
          <a:lstStyle>
            <a:lvl1pPr marL="0" indent="0">
              <a:buNone/>
              <a:defRPr sz="6900" b="1"/>
            </a:lvl1pPr>
            <a:lvl2pPr marL="1306266" indent="0">
              <a:buNone/>
              <a:defRPr sz="5700" b="1"/>
            </a:lvl2pPr>
            <a:lvl3pPr marL="2612532" indent="0">
              <a:buNone/>
              <a:defRPr sz="5100" b="1"/>
            </a:lvl3pPr>
            <a:lvl4pPr marL="3918798" indent="0">
              <a:buNone/>
              <a:defRPr sz="4600" b="1"/>
            </a:lvl4pPr>
            <a:lvl5pPr marL="5225064" indent="0">
              <a:buNone/>
              <a:defRPr sz="4600" b="1"/>
            </a:lvl5pPr>
            <a:lvl6pPr marL="6531331" indent="0">
              <a:buNone/>
              <a:defRPr sz="4600" b="1"/>
            </a:lvl6pPr>
            <a:lvl7pPr marL="7837597" indent="0">
              <a:buNone/>
              <a:defRPr sz="4600" b="1"/>
            </a:lvl7pPr>
            <a:lvl8pPr marL="9143863" indent="0">
              <a:buNone/>
              <a:defRPr sz="4600" b="1"/>
            </a:lvl8pPr>
            <a:lvl9pPr marL="10450129" indent="0">
              <a:buNone/>
              <a:defRPr sz="4600" b="1"/>
            </a:lvl9pPr>
          </a:lstStyle>
          <a:p>
            <a:pPr lvl="0"/>
            <a:r>
              <a:rPr lang="en-US" smtClean="0"/>
              <a:t>Click to edit Master text styles</a:t>
            </a:r>
          </a:p>
        </p:txBody>
      </p:sp>
      <p:sp>
        <p:nvSpPr>
          <p:cNvPr id="6" name="Content Placeholder 5"/>
          <p:cNvSpPr>
            <a:spLocks noGrp="1"/>
          </p:cNvSpPr>
          <p:nvPr>
            <p:ph sz="quarter" idx="4"/>
          </p:nvPr>
        </p:nvSpPr>
        <p:spPr>
          <a:xfrm>
            <a:off x="13935077" y="5799667"/>
            <a:ext cx="12125325" cy="10536768"/>
          </a:xfrm>
        </p:spPr>
        <p:txBody>
          <a:bodyPr/>
          <a:lstStyle>
            <a:lvl1pPr>
              <a:defRPr sz="6900"/>
            </a:lvl1pPr>
            <a:lvl2pPr>
              <a:defRPr sz="5700"/>
            </a:lvl2pPr>
            <a:lvl3pPr>
              <a:defRPr sz="5100"/>
            </a:lvl3pPr>
            <a:lvl4pPr>
              <a:defRPr sz="4600"/>
            </a:lvl4pPr>
            <a:lvl5pPr>
              <a:defRPr sz="4600"/>
            </a:lvl5pPr>
            <a:lvl6pPr>
              <a:defRPr sz="4600"/>
            </a:lvl6pPr>
            <a:lvl7pPr>
              <a:defRPr sz="4600"/>
            </a:lvl7pPr>
            <a:lvl8pPr>
              <a:defRPr sz="4600"/>
            </a:lvl8pPr>
            <a:lvl9pPr>
              <a:defRPr sz="4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67F59BA-7C10-B347-8533-C7508E4DAC2B}" type="datetimeFigureOut">
              <a:rPr lang="en-US" smtClean="0"/>
              <a:t>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415566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7F59BA-7C10-B347-8533-C7508E4DAC2B}" type="datetimeFigureOut">
              <a:rPr lang="en-US" smtClean="0"/>
              <a:t>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2401299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7F59BA-7C10-B347-8533-C7508E4DAC2B}" type="datetimeFigureOut">
              <a:rPr lang="en-US" smtClean="0"/>
              <a:t>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417487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2" y="728133"/>
            <a:ext cx="9024939" cy="3098800"/>
          </a:xfrm>
        </p:spPr>
        <p:txBody>
          <a:bodyPr anchor="b"/>
          <a:lstStyle>
            <a:lvl1pPr algn="l">
              <a:defRPr sz="5700" b="1"/>
            </a:lvl1pPr>
          </a:lstStyle>
          <a:p>
            <a:r>
              <a:rPr lang="en-US" smtClean="0"/>
              <a:t>Click to edit Master title style</a:t>
            </a:r>
            <a:endParaRPr lang="en-US"/>
          </a:p>
        </p:txBody>
      </p:sp>
      <p:sp>
        <p:nvSpPr>
          <p:cNvPr id="3" name="Content Placeholder 2"/>
          <p:cNvSpPr>
            <a:spLocks noGrp="1"/>
          </p:cNvSpPr>
          <p:nvPr>
            <p:ph idx="1"/>
          </p:nvPr>
        </p:nvSpPr>
        <p:spPr>
          <a:xfrm>
            <a:off x="10725150" y="728135"/>
            <a:ext cx="15335250" cy="15608301"/>
          </a:xfrm>
        </p:spPr>
        <p:txBody>
          <a:bodyPr/>
          <a:lstStyle>
            <a:lvl1pPr>
              <a:defRPr sz="9100"/>
            </a:lvl1pPr>
            <a:lvl2pPr>
              <a:defRPr sz="8000"/>
            </a:lvl2pPr>
            <a:lvl3pPr>
              <a:defRPr sz="6900"/>
            </a:lvl3pPr>
            <a:lvl4pPr>
              <a:defRPr sz="5700"/>
            </a:lvl4pPr>
            <a:lvl5pPr>
              <a:defRPr sz="5700"/>
            </a:lvl5pPr>
            <a:lvl6pPr>
              <a:defRPr sz="5700"/>
            </a:lvl6pPr>
            <a:lvl7pPr>
              <a:defRPr sz="5700"/>
            </a:lvl7pPr>
            <a:lvl8pPr>
              <a:defRPr sz="5700"/>
            </a:lvl8pPr>
            <a:lvl9pPr>
              <a:defRPr sz="5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371602" y="3826935"/>
            <a:ext cx="9024939" cy="12509501"/>
          </a:xfrm>
        </p:spPr>
        <p:txBody>
          <a:bodyPr/>
          <a:lstStyle>
            <a:lvl1pPr marL="0" indent="0">
              <a:buNone/>
              <a:defRPr sz="4000"/>
            </a:lvl1pPr>
            <a:lvl2pPr marL="1306266" indent="0">
              <a:buNone/>
              <a:defRPr sz="3400"/>
            </a:lvl2pPr>
            <a:lvl3pPr marL="2612532" indent="0">
              <a:buNone/>
              <a:defRPr sz="2900"/>
            </a:lvl3pPr>
            <a:lvl4pPr marL="3918798" indent="0">
              <a:buNone/>
              <a:defRPr sz="2600"/>
            </a:lvl4pPr>
            <a:lvl5pPr marL="5225064" indent="0">
              <a:buNone/>
              <a:defRPr sz="2600"/>
            </a:lvl5pPr>
            <a:lvl6pPr marL="6531331" indent="0">
              <a:buNone/>
              <a:defRPr sz="2600"/>
            </a:lvl6pPr>
            <a:lvl7pPr marL="7837597" indent="0">
              <a:buNone/>
              <a:defRPr sz="2600"/>
            </a:lvl7pPr>
            <a:lvl8pPr marL="9143863" indent="0">
              <a:buNone/>
              <a:defRPr sz="2600"/>
            </a:lvl8pPr>
            <a:lvl9pPr marL="10450129" indent="0">
              <a:buNone/>
              <a:defRPr sz="2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7F59BA-7C10-B347-8533-C7508E4DAC2B}"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404648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12801600"/>
            <a:ext cx="16459200" cy="1511301"/>
          </a:xfrm>
        </p:spPr>
        <p:txBody>
          <a:bodyPr anchor="b"/>
          <a:lstStyle>
            <a:lvl1pPr algn="l">
              <a:defRPr sz="5700" b="1"/>
            </a:lvl1pPr>
          </a:lstStyle>
          <a:p>
            <a:r>
              <a:rPr lang="en-US" smtClean="0"/>
              <a:t>Click to edit Master title style</a:t>
            </a:r>
            <a:endParaRPr lang="en-US"/>
          </a:p>
        </p:txBody>
      </p:sp>
      <p:sp>
        <p:nvSpPr>
          <p:cNvPr id="3" name="Picture Placeholder 2"/>
          <p:cNvSpPr>
            <a:spLocks noGrp="1"/>
          </p:cNvSpPr>
          <p:nvPr>
            <p:ph type="pic" idx="1"/>
          </p:nvPr>
        </p:nvSpPr>
        <p:spPr>
          <a:xfrm>
            <a:off x="5376864" y="1634067"/>
            <a:ext cx="16459200" cy="10972800"/>
          </a:xfrm>
        </p:spPr>
        <p:txBody>
          <a:bodyPr/>
          <a:lstStyle>
            <a:lvl1pPr marL="0" indent="0">
              <a:buNone/>
              <a:defRPr sz="9100"/>
            </a:lvl1pPr>
            <a:lvl2pPr marL="1306266" indent="0">
              <a:buNone/>
              <a:defRPr sz="8000"/>
            </a:lvl2pPr>
            <a:lvl3pPr marL="2612532" indent="0">
              <a:buNone/>
              <a:defRPr sz="6900"/>
            </a:lvl3pPr>
            <a:lvl4pPr marL="3918798" indent="0">
              <a:buNone/>
              <a:defRPr sz="5700"/>
            </a:lvl4pPr>
            <a:lvl5pPr marL="5225064" indent="0">
              <a:buNone/>
              <a:defRPr sz="5700"/>
            </a:lvl5pPr>
            <a:lvl6pPr marL="6531331" indent="0">
              <a:buNone/>
              <a:defRPr sz="5700"/>
            </a:lvl6pPr>
            <a:lvl7pPr marL="7837597" indent="0">
              <a:buNone/>
              <a:defRPr sz="5700"/>
            </a:lvl7pPr>
            <a:lvl8pPr marL="9143863" indent="0">
              <a:buNone/>
              <a:defRPr sz="5700"/>
            </a:lvl8pPr>
            <a:lvl9pPr marL="10450129" indent="0">
              <a:buNone/>
              <a:defRPr sz="5700"/>
            </a:lvl9pPr>
          </a:lstStyle>
          <a:p>
            <a:endParaRPr lang="en-US"/>
          </a:p>
        </p:txBody>
      </p:sp>
      <p:sp>
        <p:nvSpPr>
          <p:cNvPr id="4" name="Text Placeholder 3"/>
          <p:cNvSpPr>
            <a:spLocks noGrp="1"/>
          </p:cNvSpPr>
          <p:nvPr>
            <p:ph type="body" sz="half" idx="2"/>
          </p:nvPr>
        </p:nvSpPr>
        <p:spPr>
          <a:xfrm>
            <a:off x="5376864" y="14312901"/>
            <a:ext cx="16459200" cy="2146299"/>
          </a:xfrm>
        </p:spPr>
        <p:txBody>
          <a:bodyPr/>
          <a:lstStyle>
            <a:lvl1pPr marL="0" indent="0">
              <a:buNone/>
              <a:defRPr sz="4000"/>
            </a:lvl1pPr>
            <a:lvl2pPr marL="1306266" indent="0">
              <a:buNone/>
              <a:defRPr sz="3400"/>
            </a:lvl2pPr>
            <a:lvl3pPr marL="2612532" indent="0">
              <a:buNone/>
              <a:defRPr sz="2900"/>
            </a:lvl3pPr>
            <a:lvl4pPr marL="3918798" indent="0">
              <a:buNone/>
              <a:defRPr sz="2600"/>
            </a:lvl4pPr>
            <a:lvl5pPr marL="5225064" indent="0">
              <a:buNone/>
              <a:defRPr sz="2600"/>
            </a:lvl5pPr>
            <a:lvl6pPr marL="6531331" indent="0">
              <a:buNone/>
              <a:defRPr sz="2600"/>
            </a:lvl6pPr>
            <a:lvl7pPr marL="7837597" indent="0">
              <a:buNone/>
              <a:defRPr sz="2600"/>
            </a:lvl7pPr>
            <a:lvl8pPr marL="9143863" indent="0">
              <a:buNone/>
              <a:defRPr sz="2600"/>
            </a:lvl8pPr>
            <a:lvl9pPr marL="10450129" indent="0">
              <a:buNone/>
              <a:defRPr sz="2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7F59BA-7C10-B347-8533-C7508E4DAC2B}"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A9BCF-8B98-734B-9BFE-A92A26B2A7A2}" type="slidenum">
              <a:rPr lang="en-US" smtClean="0"/>
              <a:t>‹#›</a:t>
            </a:fld>
            <a:endParaRPr lang="en-US"/>
          </a:p>
        </p:txBody>
      </p:sp>
    </p:spTree>
    <p:extLst>
      <p:ext uri="{BB962C8B-B14F-4D97-AF65-F5344CB8AC3E}">
        <p14:creationId xmlns:p14="http://schemas.microsoft.com/office/powerpoint/2010/main" val="15650242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732368"/>
            <a:ext cx="24688800" cy="3048000"/>
          </a:xfrm>
          <a:prstGeom prst="rect">
            <a:avLst/>
          </a:prstGeom>
        </p:spPr>
        <p:txBody>
          <a:bodyPr vert="horz" lIns="261253" tIns="130627" rIns="261253" bIns="130627"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371600" y="4267201"/>
            <a:ext cx="24688800" cy="12069235"/>
          </a:xfrm>
          <a:prstGeom prst="rect">
            <a:avLst/>
          </a:prstGeom>
        </p:spPr>
        <p:txBody>
          <a:bodyPr vert="horz" lIns="261253" tIns="130627" rIns="261253" bIns="13062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371600" y="16950268"/>
            <a:ext cx="6400800" cy="973667"/>
          </a:xfrm>
          <a:prstGeom prst="rect">
            <a:avLst/>
          </a:prstGeom>
        </p:spPr>
        <p:txBody>
          <a:bodyPr vert="horz" lIns="261253" tIns="130627" rIns="261253" bIns="130627" rtlCol="0" anchor="ctr"/>
          <a:lstStyle>
            <a:lvl1pPr algn="l">
              <a:defRPr sz="3400">
                <a:solidFill>
                  <a:schemeClr val="tx1">
                    <a:tint val="75000"/>
                  </a:schemeClr>
                </a:solidFill>
              </a:defRPr>
            </a:lvl1pPr>
          </a:lstStyle>
          <a:p>
            <a:fld id="{467F59BA-7C10-B347-8533-C7508E4DAC2B}" type="datetimeFigureOut">
              <a:rPr lang="en-US" smtClean="0"/>
              <a:t>12/7/16</a:t>
            </a:fld>
            <a:endParaRPr lang="en-US"/>
          </a:p>
        </p:txBody>
      </p:sp>
      <p:sp>
        <p:nvSpPr>
          <p:cNvPr id="5" name="Footer Placeholder 4"/>
          <p:cNvSpPr>
            <a:spLocks noGrp="1"/>
          </p:cNvSpPr>
          <p:nvPr>
            <p:ph type="ftr" sz="quarter" idx="3"/>
          </p:nvPr>
        </p:nvSpPr>
        <p:spPr>
          <a:xfrm>
            <a:off x="9372600" y="16950268"/>
            <a:ext cx="8686800" cy="973667"/>
          </a:xfrm>
          <a:prstGeom prst="rect">
            <a:avLst/>
          </a:prstGeom>
        </p:spPr>
        <p:txBody>
          <a:bodyPr vert="horz" lIns="261253" tIns="130627" rIns="261253" bIns="130627" rtlCol="0" anchor="ctr"/>
          <a:lstStyle>
            <a:lvl1pPr algn="ctr">
              <a:defRPr sz="3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659600" y="16950268"/>
            <a:ext cx="6400800" cy="973667"/>
          </a:xfrm>
          <a:prstGeom prst="rect">
            <a:avLst/>
          </a:prstGeom>
        </p:spPr>
        <p:txBody>
          <a:bodyPr vert="horz" lIns="261253" tIns="130627" rIns="261253" bIns="130627" rtlCol="0" anchor="ctr"/>
          <a:lstStyle>
            <a:lvl1pPr algn="r">
              <a:defRPr sz="3400">
                <a:solidFill>
                  <a:schemeClr val="tx1">
                    <a:tint val="75000"/>
                  </a:schemeClr>
                </a:solidFill>
              </a:defRPr>
            </a:lvl1pPr>
          </a:lstStyle>
          <a:p>
            <a:fld id="{05DA9BCF-8B98-734B-9BFE-A92A26B2A7A2}" type="slidenum">
              <a:rPr lang="en-US" smtClean="0"/>
              <a:t>‹#›</a:t>
            </a:fld>
            <a:endParaRPr lang="en-US"/>
          </a:p>
        </p:txBody>
      </p:sp>
    </p:spTree>
    <p:extLst>
      <p:ext uri="{BB962C8B-B14F-4D97-AF65-F5344CB8AC3E}">
        <p14:creationId xmlns:p14="http://schemas.microsoft.com/office/powerpoint/2010/main" val="2680153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306266" rtl="0" eaLnBrk="1" latinLnBrk="0" hangingPunct="1">
        <a:spcBef>
          <a:spcPct val="0"/>
        </a:spcBef>
        <a:buNone/>
        <a:defRPr sz="12600" kern="1200">
          <a:solidFill>
            <a:schemeClr val="tx1"/>
          </a:solidFill>
          <a:latin typeface="+mj-lt"/>
          <a:ea typeface="+mj-ea"/>
          <a:cs typeface="+mj-cs"/>
        </a:defRPr>
      </a:lvl1pPr>
    </p:titleStyle>
    <p:bodyStyle>
      <a:lvl1pPr marL="979700" indent="-979700" algn="l" defTabSz="1306266" rtl="0" eaLnBrk="1" latinLnBrk="0" hangingPunct="1">
        <a:spcBef>
          <a:spcPct val="20000"/>
        </a:spcBef>
        <a:buFont typeface="Arial"/>
        <a:buChar char="•"/>
        <a:defRPr sz="9100" kern="1200">
          <a:solidFill>
            <a:schemeClr val="tx1"/>
          </a:solidFill>
          <a:latin typeface="+mn-lt"/>
          <a:ea typeface="+mn-ea"/>
          <a:cs typeface="+mn-cs"/>
        </a:defRPr>
      </a:lvl1pPr>
      <a:lvl2pPr marL="2122682" indent="-816416" algn="l" defTabSz="1306266" rtl="0" eaLnBrk="1" latinLnBrk="0" hangingPunct="1">
        <a:spcBef>
          <a:spcPct val="20000"/>
        </a:spcBef>
        <a:buFont typeface="Arial"/>
        <a:buChar char="–"/>
        <a:defRPr sz="8000" kern="1200">
          <a:solidFill>
            <a:schemeClr val="tx1"/>
          </a:solidFill>
          <a:latin typeface="+mn-lt"/>
          <a:ea typeface="+mn-ea"/>
          <a:cs typeface="+mn-cs"/>
        </a:defRPr>
      </a:lvl2pPr>
      <a:lvl3pPr marL="3265665" indent="-653133" algn="l" defTabSz="1306266" rtl="0" eaLnBrk="1" latinLnBrk="0" hangingPunct="1">
        <a:spcBef>
          <a:spcPct val="20000"/>
        </a:spcBef>
        <a:buFont typeface="Arial"/>
        <a:buChar char="•"/>
        <a:defRPr sz="6900" kern="1200">
          <a:solidFill>
            <a:schemeClr val="tx1"/>
          </a:solidFill>
          <a:latin typeface="+mn-lt"/>
          <a:ea typeface="+mn-ea"/>
          <a:cs typeface="+mn-cs"/>
        </a:defRPr>
      </a:lvl3pPr>
      <a:lvl4pPr marL="4571931" indent="-653133" algn="l" defTabSz="1306266" rtl="0" eaLnBrk="1" latinLnBrk="0" hangingPunct="1">
        <a:spcBef>
          <a:spcPct val="20000"/>
        </a:spcBef>
        <a:buFont typeface="Arial"/>
        <a:buChar char="–"/>
        <a:defRPr sz="5700" kern="1200">
          <a:solidFill>
            <a:schemeClr val="tx1"/>
          </a:solidFill>
          <a:latin typeface="+mn-lt"/>
          <a:ea typeface="+mn-ea"/>
          <a:cs typeface="+mn-cs"/>
        </a:defRPr>
      </a:lvl4pPr>
      <a:lvl5pPr marL="5878198" indent="-653133" algn="l" defTabSz="1306266" rtl="0" eaLnBrk="1" latinLnBrk="0" hangingPunct="1">
        <a:spcBef>
          <a:spcPct val="20000"/>
        </a:spcBef>
        <a:buFont typeface="Arial"/>
        <a:buChar char="»"/>
        <a:defRPr sz="5700" kern="1200">
          <a:solidFill>
            <a:schemeClr val="tx1"/>
          </a:solidFill>
          <a:latin typeface="+mn-lt"/>
          <a:ea typeface="+mn-ea"/>
          <a:cs typeface="+mn-cs"/>
        </a:defRPr>
      </a:lvl5pPr>
      <a:lvl6pPr marL="7184464" indent="-653133" algn="l" defTabSz="1306266" rtl="0" eaLnBrk="1" latinLnBrk="0" hangingPunct="1">
        <a:spcBef>
          <a:spcPct val="20000"/>
        </a:spcBef>
        <a:buFont typeface="Arial"/>
        <a:buChar char="•"/>
        <a:defRPr sz="5700" kern="1200">
          <a:solidFill>
            <a:schemeClr val="tx1"/>
          </a:solidFill>
          <a:latin typeface="+mn-lt"/>
          <a:ea typeface="+mn-ea"/>
          <a:cs typeface="+mn-cs"/>
        </a:defRPr>
      </a:lvl6pPr>
      <a:lvl7pPr marL="8490730" indent="-653133" algn="l" defTabSz="1306266" rtl="0" eaLnBrk="1" latinLnBrk="0" hangingPunct="1">
        <a:spcBef>
          <a:spcPct val="20000"/>
        </a:spcBef>
        <a:buFont typeface="Arial"/>
        <a:buChar char="•"/>
        <a:defRPr sz="5700" kern="1200">
          <a:solidFill>
            <a:schemeClr val="tx1"/>
          </a:solidFill>
          <a:latin typeface="+mn-lt"/>
          <a:ea typeface="+mn-ea"/>
          <a:cs typeface="+mn-cs"/>
        </a:defRPr>
      </a:lvl7pPr>
      <a:lvl8pPr marL="9796996" indent="-653133" algn="l" defTabSz="1306266" rtl="0" eaLnBrk="1" latinLnBrk="0" hangingPunct="1">
        <a:spcBef>
          <a:spcPct val="20000"/>
        </a:spcBef>
        <a:buFont typeface="Arial"/>
        <a:buChar char="•"/>
        <a:defRPr sz="5700" kern="1200">
          <a:solidFill>
            <a:schemeClr val="tx1"/>
          </a:solidFill>
          <a:latin typeface="+mn-lt"/>
          <a:ea typeface="+mn-ea"/>
          <a:cs typeface="+mn-cs"/>
        </a:defRPr>
      </a:lvl8pPr>
      <a:lvl9pPr marL="11103262" indent="-653133" algn="l" defTabSz="1306266" rtl="0" eaLnBrk="1" latinLnBrk="0" hangingPunct="1">
        <a:spcBef>
          <a:spcPct val="20000"/>
        </a:spcBef>
        <a:buFont typeface="Arial"/>
        <a:buChar char="•"/>
        <a:defRPr sz="5700" kern="1200">
          <a:solidFill>
            <a:schemeClr val="tx1"/>
          </a:solidFill>
          <a:latin typeface="+mn-lt"/>
          <a:ea typeface="+mn-ea"/>
          <a:cs typeface="+mn-cs"/>
        </a:defRPr>
      </a:lvl9pPr>
    </p:bodyStyle>
    <p:otherStyle>
      <a:defPPr>
        <a:defRPr lang="en-US"/>
      </a:defPPr>
      <a:lvl1pPr marL="0" algn="l" defTabSz="1306266" rtl="0" eaLnBrk="1" latinLnBrk="0" hangingPunct="1">
        <a:defRPr sz="5100" kern="1200">
          <a:solidFill>
            <a:schemeClr val="tx1"/>
          </a:solidFill>
          <a:latin typeface="+mn-lt"/>
          <a:ea typeface="+mn-ea"/>
          <a:cs typeface="+mn-cs"/>
        </a:defRPr>
      </a:lvl1pPr>
      <a:lvl2pPr marL="1306266" algn="l" defTabSz="1306266" rtl="0" eaLnBrk="1" latinLnBrk="0" hangingPunct="1">
        <a:defRPr sz="5100" kern="1200">
          <a:solidFill>
            <a:schemeClr val="tx1"/>
          </a:solidFill>
          <a:latin typeface="+mn-lt"/>
          <a:ea typeface="+mn-ea"/>
          <a:cs typeface="+mn-cs"/>
        </a:defRPr>
      </a:lvl2pPr>
      <a:lvl3pPr marL="2612532" algn="l" defTabSz="1306266" rtl="0" eaLnBrk="1" latinLnBrk="0" hangingPunct="1">
        <a:defRPr sz="5100" kern="1200">
          <a:solidFill>
            <a:schemeClr val="tx1"/>
          </a:solidFill>
          <a:latin typeface="+mn-lt"/>
          <a:ea typeface="+mn-ea"/>
          <a:cs typeface="+mn-cs"/>
        </a:defRPr>
      </a:lvl3pPr>
      <a:lvl4pPr marL="3918798" algn="l" defTabSz="1306266" rtl="0" eaLnBrk="1" latinLnBrk="0" hangingPunct="1">
        <a:defRPr sz="5100" kern="1200">
          <a:solidFill>
            <a:schemeClr val="tx1"/>
          </a:solidFill>
          <a:latin typeface="+mn-lt"/>
          <a:ea typeface="+mn-ea"/>
          <a:cs typeface="+mn-cs"/>
        </a:defRPr>
      </a:lvl4pPr>
      <a:lvl5pPr marL="5225064" algn="l" defTabSz="1306266" rtl="0" eaLnBrk="1" latinLnBrk="0" hangingPunct="1">
        <a:defRPr sz="5100" kern="1200">
          <a:solidFill>
            <a:schemeClr val="tx1"/>
          </a:solidFill>
          <a:latin typeface="+mn-lt"/>
          <a:ea typeface="+mn-ea"/>
          <a:cs typeface="+mn-cs"/>
        </a:defRPr>
      </a:lvl5pPr>
      <a:lvl6pPr marL="6531331" algn="l" defTabSz="1306266" rtl="0" eaLnBrk="1" latinLnBrk="0" hangingPunct="1">
        <a:defRPr sz="5100" kern="1200">
          <a:solidFill>
            <a:schemeClr val="tx1"/>
          </a:solidFill>
          <a:latin typeface="+mn-lt"/>
          <a:ea typeface="+mn-ea"/>
          <a:cs typeface="+mn-cs"/>
        </a:defRPr>
      </a:lvl6pPr>
      <a:lvl7pPr marL="7837597" algn="l" defTabSz="1306266" rtl="0" eaLnBrk="1" latinLnBrk="0" hangingPunct="1">
        <a:defRPr sz="5100" kern="1200">
          <a:solidFill>
            <a:schemeClr val="tx1"/>
          </a:solidFill>
          <a:latin typeface="+mn-lt"/>
          <a:ea typeface="+mn-ea"/>
          <a:cs typeface="+mn-cs"/>
        </a:defRPr>
      </a:lvl7pPr>
      <a:lvl8pPr marL="9143863" algn="l" defTabSz="1306266" rtl="0" eaLnBrk="1" latinLnBrk="0" hangingPunct="1">
        <a:defRPr sz="5100" kern="1200">
          <a:solidFill>
            <a:schemeClr val="tx1"/>
          </a:solidFill>
          <a:latin typeface="+mn-lt"/>
          <a:ea typeface="+mn-ea"/>
          <a:cs typeface="+mn-cs"/>
        </a:defRPr>
      </a:lvl8pPr>
      <a:lvl9pPr marL="10450129" algn="l" defTabSz="1306266" rtl="0" eaLnBrk="1" latinLnBrk="0" hangingPunct="1">
        <a:defRPr sz="5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tiff"/><Relationship Id="rId20" Type="http://schemas.openxmlformats.org/officeDocument/2006/relationships/image" Target="../media/image17.png"/><Relationship Id="rId21" Type="http://schemas.openxmlformats.org/officeDocument/2006/relationships/image" Target="../media/image18.png"/><Relationship Id="rId22" Type="http://schemas.openxmlformats.org/officeDocument/2006/relationships/image" Target="../media/image19.png"/><Relationship Id="rId23" Type="http://schemas.openxmlformats.org/officeDocument/2006/relationships/image" Target="../media/image20.png"/><Relationship Id="rId24" Type="http://schemas.openxmlformats.org/officeDocument/2006/relationships/image" Target="../media/image21.tiff"/><Relationship Id="rId25" Type="http://schemas.openxmlformats.org/officeDocument/2006/relationships/image" Target="../media/image22.tiff"/><Relationship Id="rId26" Type="http://schemas.openxmlformats.org/officeDocument/2006/relationships/image" Target="../media/image23.jpeg"/><Relationship Id="rId27" Type="http://schemas.openxmlformats.org/officeDocument/2006/relationships/image" Target="../media/image24.png"/><Relationship Id="rId28" Type="http://schemas.openxmlformats.org/officeDocument/2006/relationships/image" Target="../media/image25.png"/><Relationship Id="rId29" Type="http://schemas.openxmlformats.org/officeDocument/2006/relationships/image" Target="../media/image26.png"/><Relationship Id="rId30" Type="http://schemas.openxmlformats.org/officeDocument/2006/relationships/image" Target="../media/image27.tiff"/><Relationship Id="rId10" Type="http://schemas.openxmlformats.org/officeDocument/2006/relationships/image" Target="../media/image7.tiff"/><Relationship Id="rId11" Type="http://schemas.openxmlformats.org/officeDocument/2006/relationships/image" Target="../media/image8.tiff"/><Relationship Id="rId12" Type="http://schemas.openxmlformats.org/officeDocument/2006/relationships/image" Target="../media/image9.tiff"/><Relationship Id="rId13" Type="http://schemas.openxmlformats.org/officeDocument/2006/relationships/image" Target="../media/image10.tiff"/><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png"/><Relationship Id="rId18" Type="http://schemas.openxmlformats.org/officeDocument/2006/relationships/image" Target="../media/image15.png"/><Relationship Id="rId19"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ilthermo.boulder.nist.gov/" TargetMode="External"/><Relationship Id="rId6" Type="http://schemas.openxmlformats.org/officeDocument/2006/relationships/image" Target="../media/image3.png"/><Relationship Id="rId7" Type="http://schemas.openxmlformats.org/officeDocument/2006/relationships/image" Target="../media/image4.tiff"/><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7661714" y="3295020"/>
            <a:ext cx="8672076" cy="4941469"/>
          </a:xfrm>
          <a:prstGeom prst="rect">
            <a:avLst/>
          </a:prstGeom>
          <a:solidFill>
            <a:schemeClr val="bg1"/>
          </a:solid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http://</a:t>
            </a:r>
            <a:r>
              <a:rPr lang="en-US" dirty="0" err="1" smtClean="0"/>
              <a:t>www.rdki.orgdocs</a:t>
            </a:r>
            <a:r>
              <a:rPr lang="en-US" dirty="0" smtClean="0"/>
              <a:t>/_</a:t>
            </a:r>
            <a:endParaRPr lang="en-US" dirty="0"/>
          </a:p>
        </p:txBody>
      </p:sp>
      <p:sp>
        <p:nvSpPr>
          <p:cNvPr id="10" name="Rectangle 9"/>
          <p:cNvSpPr/>
          <p:nvPr/>
        </p:nvSpPr>
        <p:spPr>
          <a:xfrm>
            <a:off x="0" y="-27520"/>
            <a:ext cx="27432000" cy="18288000"/>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6389" y="391801"/>
            <a:ext cx="26413623" cy="2515555"/>
          </a:xfrm>
          <a:prstGeom prst="rect">
            <a:avLst/>
          </a:prstGeom>
          <a:solidFill>
            <a:schemeClr val="bg1"/>
          </a:solid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350788" y="1545496"/>
            <a:ext cx="6983002" cy="1200329"/>
          </a:xfrm>
          <a:prstGeom prst="rect">
            <a:avLst/>
          </a:prstGeom>
          <a:noFill/>
        </p:spPr>
        <p:txBody>
          <a:bodyPr wrap="none" rtlCol="0">
            <a:spAutoFit/>
          </a:bodyPr>
          <a:lstStyle/>
          <a:p>
            <a:pPr algn="ctr"/>
            <a:r>
              <a:rPr lang="en-US" altLang="zh-CN" sz="2400" dirty="0" smtClean="0">
                <a:latin typeface="Helvetica"/>
                <a:cs typeface="Helvetica"/>
              </a:rPr>
              <a:t>Moke</a:t>
            </a:r>
            <a:r>
              <a:rPr lang="zh-CN" altLang="en-US" sz="2400" dirty="0" smtClean="0">
                <a:latin typeface="Helvetica"/>
                <a:cs typeface="Helvetica"/>
              </a:rPr>
              <a:t> </a:t>
            </a:r>
            <a:r>
              <a:rPr lang="en-US" altLang="zh-CN" sz="2400" dirty="0" smtClean="0">
                <a:latin typeface="Helvetica"/>
                <a:cs typeface="Helvetica"/>
              </a:rPr>
              <a:t>Mao</a:t>
            </a:r>
          </a:p>
          <a:p>
            <a:pPr algn="ctr"/>
            <a:r>
              <a:rPr lang="en-US" sz="2400" dirty="0" smtClean="0">
                <a:latin typeface="Helvetica"/>
                <a:cs typeface="Helvetica"/>
              </a:rPr>
              <a:t>Department of </a:t>
            </a:r>
            <a:r>
              <a:rPr lang="en-US" altLang="zh-CN" sz="2400" dirty="0" smtClean="0">
                <a:latin typeface="Helvetica"/>
                <a:cs typeface="Helvetica"/>
              </a:rPr>
              <a:t>Materials</a:t>
            </a:r>
            <a:r>
              <a:rPr lang="zh-CN" altLang="en-US" sz="2400" dirty="0" smtClean="0">
                <a:latin typeface="Helvetica"/>
                <a:cs typeface="Helvetica"/>
              </a:rPr>
              <a:t> </a:t>
            </a:r>
            <a:r>
              <a:rPr lang="en-US" altLang="zh-CN" sz="2400" dirty="0" smtClean="0">
                <a:latin typeface="Helvetica"/>
                <a:cs typeface="Helvetica"/>
              </a:rPr>
              <a:t>Science</a:t>
            </a:r>
            <a:r>
              <a:rPr lang="zh-CN" altLang="en-US" sz="2400" dirty="0" smtClean="0">
                <a:latin typeface="Helvetica"/>
                <a:cs typeface="Helvetica"/>
              </a:rPr>
              <a:t> </a:t>
            </a:r>
            <a:r>
              <a:rPr lang="en-US" altLang="zh-CN" sz="2400" dirty="0" smtClean="0">
                <a:latin typeface="Helvetica"/>
                <a:cs typeface="Helvetica"/>
              </a:rPr>
              <a:t>and</a:t>
            </a:r>
            <a:r>
              <a:rPr lang="en-US" sz="2400" dirty="0" smtClean="0">
                <a:latin typeface="Helvetica"/>
                <a:cs typeface="Helvetica"/>
              </a:rPr>
              <a:t> Engineering</a:t>
            </a:r>
          </a:p>
          <a:p>
            <a:pPr algn="ctr"/>
            <a:r>
              <a:rPr lang="en-US" sz="2400" dirty="0" smtClean="0">
                <a:latin typeface="Helvetica"/>
                <a:cs typeface="Helvetica"/>
              </a:rPr>
              <a:t>University of Washington, Seattle, WA</a:t>
            </a:r>
            <a:endParaRPr lang="en-US" sz="2400" dirty="0">
              <a:latin typeface="Helvetica"/>
              <a:cs typeface="Helvetica"/>
            </a:endParaRPr>
          </a:p>
        </p:txBody>
      </p:sp>
      <p:pic>
        <p:nvPicPr>
          <p:cNvPr id="7" name="Picture 6"/>
          <p:cNvPicPr>
            <a:picLocks noChangeAspect="1"/>
          </p:cNvPicPr>
          <p:nvPr/>
        </p:nvPicPr>
        <p:blipFill>
          <a:blip r:embed="rId3"/>
          <a:stretch>
            <a:fillRect/>
          </a:stretch>
        </p:blipFill>
        <p:spPr>
          <a:xfrm>
            <a:off x="1013311" y="652944"/>
            <a:ext cx="1918536" cy="1918536"/>
          </a:xfrm>
          <a:prstGeom prst="rect">
            <a:avLst/>
          </a:prstGeom>
        </p:spPr>
      </p:pic>
      <p:pic>
        <p:nvPicPr>
          <p:cNvPr id="8" name="Picture 7"/>
          <p:cNvPicPr>
            <a:picLocks noChangeAspect="1"/>
          </p:cNvPicPr>
          <p:nvPr/>
        </p:nvPicPr>
        <p:blipFill>
          <a:blip r:embed="rId4"/>
          <a:stretch>
            <a:fillRect/>
          </a:stretch>
        </p:blipFill>
        <p:spPr>
          <a:xfrm>
            <a:off x="23866569" y="982561"/>
            <a:ext cx="2727713" cy="1342035"/>
          </a:xfrm>
          <a:prstGeom prst="rect">
            <a:avLst/>
          </a:prstGeom>
        </p:spPr>
      </p:pic>
      <p:sp>
        <p:nvSpPr>
          <p:cNvPr id="4" name="TextBox 3"/>
          <p:cNvSpPr txBox="1"/>
          <p:nvPr/>
        </p:nvSpPr>
        <p:spPr>
          <a:xfrm>
            <a:off x="4231389" y="652944"/>
            <a:ext cx="20320980" cy="892552"/>
          </a:xfrm>
          <a:prstGeom prst="rect">
            <a:avLst/>
          </a:prstGeom>
          <a:noFill/>
        </p:spPr>
        <p:txBody>
          <a:bodyPr wrap="square" rtlCol="0">
            <a:spAutoFit/>
          </a:bodyPr>
          <a:lstStyle/>
          <a:p>
            <a:r>
              <a:rPr lang="en-US" altLang="zh-CN" sz="5200" b="1" dirty="0" smtClean="0">
                <a:latin typeface="Helvetica"/>
                <a:cs typeface="Helvetica"/>
              </a:rPr>
              <a:t>Quantitative</a:t>
            </a:r>
            <a:r>
              <a:rPr lang="zh-CN" altLang="en-US" sz="5200" b="1" dirty="0" smtClean="0">
                <a:latin typeface="Helvetica"/>
                <a:cs typeface="Helvetica"/>
              </a:rPr>
              <a:t> </a:t>
            </a:r>
            <a:r>
              <a:rPr lang="en-US" altLang="zh-CN" sz="5200" b="1" dirty="0" smtClean="0">
                <a:latin typeface="Helvetica"/>
                <a:cs typeface="Helvetica"/>
              </a:rPr>
              <a:t>Structure</a:t>
            </a:r>
            <a:r>
              <a:rPr lang="zh-CN" altLang="en-US" sz="5200" b="1" dirty="0">
                <a:latin typeface="Helvetica"/>
                <a:cs typeface="Helvetica"/>
              </a:rPr>
              <a:t> </a:t>
            </a:r>
            <a:r>
              <a:rPr lang="en-US" altLang="zh-CN" sz="5200" b="1" dirty="0" smtClean="0">
                <a:latin typeface="Helvetica"/>
                <a:cs typeface="Helvetica"/>
              </a:rPr>
              <a:t>Property</a:t>
            </a:r>
            <a:r>
              <a:rPr lang="zh-CN" altLang="en-US" sz="5200" b="1" dirty="0" smtClean="0">
                <a:latin typeface="Helvetica"/>
                <a:cs typeface="Helvetica"/>
              </a:rPr>
              <a:t> </a:t>
            </a:r>
            <a:r>
              <a:rPr lang="en-US" altLang="zh-CN" sz="5200" b="1" dirty="0" smtClean="0">
                <a:latin typeface="Helvetica"/>
                <a:cs typeface="Helvetica"/>
              </a:rPr>
              <a:t>Relationship</a:t>
            </a:r>
            <a:r>
              <a:rPr lang="zh-CN" altLang="en-US" sz="5200" b="1" dirty="0" smtClean="0">
                <a:latin typeface="Helvetica"/>
                <a:cs typeface="Helvetica"/>
              </a:rPr>
              <a:t> </a:t>
            </a:r>
            <a:r>
              <a:rPr lang="en-US" altLang="zh-CN" sz="5200" b="1" dirty="0" smtClean="0">
                <a:latin typeface="Helvetica"/>
                <a:cs typeface="Helvetica"/>
              </a:rPr>
              <a:t>of</a:t>
            </a:r>
            <a:r>
              <a:rPr lang="zh-CN" altLang="en-US" sz="5200" b="1" dirty="0" smtClean="0">
                <a:latin typeface="Helvetica"/>
                <a:cs typeface="Helvetica"/>
              </a:rPr>
              <a:t> </a:t>
            </a:r>
            <a:r>
              <a:rPr lang="en-US" altLang="zh-CN" sz="5200" b="1" dirty="0" smtClean="0">
                <a:latin typeface="Helvetica"/>
                <a:cs typeface="Helvetica"/>
              </a:rPr>
              <a:t>Ionic</a:t>
            </a:r>
            <a:r>
              <a:rPr lang="zh-CN" altLang="en-US" sz="5200" b="1" dirty="0" smtClean="0">
                <a:latin typeface="Helvetica"/>
                <a:cs typeface="Helvetica"/>
              </a:rPr>
              <a:t> </a:t>
            </a:r>
            <a:r>
              <a:rPr lang="en-US" altLang="zh-CN" sz="5200" b="1" dirty="0" smtClean="0">
                <a:latin typeface="Helvetica"/>
                <a:cs typeface="Helvetica"/>
              </a:rPr>
              <a:t>Liquid</a:t>
            </a:r>
            <a:endParaRPr lang="en-US" sz="5200" b="1" dirty="0" smtClean="0">
              <a:latin typeface="Helvetica"/>
              <a:cs typeface="Helvetica"/>
            </a:endParaRPr>
          </a:p>
        </p:txBody>
      </p:sp>
      <p:sp>
        <p:nvSpPr>
          <p:cNvPr id="11" name="Rectangle 10"/>
          <p:cNvSpPr/>
          <p:nvPr/>
        </p:nvSpPr>
        <p:spPr>
          <a:xfrm>
            <a:off x="480863" y="3161001"/>
            <a:ext cx="6830680" cy="5274419"/>
          </a:xfrm>
          <a:prstGeom prst="rect">
            <a:avLst/>
          </a:prstGeom>
          <a:solidFill>
            <a:schemeClr val="bg1"/>
          </a:solid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18479354" y="8448628"/>
            <a:ext cx="8414782" cy="6361733"/>
          </a:xfrm>
          <a:prstGeom prst="rect">
            <a:avLst/>
          </a:prstGeom>
          <a:solidFill>
            <a:schemeClr val="bg1"/>
          </a:solid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86389" y="8627895"/>
            <a:ext cx="6830680" cy="9173107"/>
          </a:xfrm>
          <a:prstGeom prst="rect">
            <a:avLst/>
          </a:prstGeom>
          <a:solidFill>
            <a:schemeClr val="bg1"/>
          </a:solid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508261" y="3161003"/>
            <a:ext cx="10790768" cy="14640000"/>
          </a:xfrm>
          <a:prstGeom prst="rect">
            <a:avLst/>
          </a:prstGeom>
          <a:solidFill>
            <a:schemeClr val="bg1"/>
          </a:solid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http://</a:t>
            </a:r>
            <a:r>
              <a:rPr lang="en-US" dirty="0" err="1" smtClean="0"/>
              <a:t>www.rdki.orgdocs</a:t>
            </a:r>
            <a:r>
              <a:rPr lang="en-US" dirty="0" smtClean="0"/>
              <a:t>/_</a:t>
            </a:r>
            <a:endParaRPr lang="en-US" dirty="0"/>
          </a:p>
        </p:txBody>
      </p:sp>
      <p:sp>
        <p:nvSpPr>
          <p:cNvPr id="33" name="Rectangle 32"/>
          <p:cNvSpPr/>
          <p:nvPr/>
        </p:nvSpPr>
        <p:spPr>
          <a:xfrm>
            <a:off x="7695291" y="9585148"/>
            <a:ext cx="10413952" cy="793587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479354" y="14933515"/>
            <a:ext cx="8420659" cy="2871445"/>
          </a:xfrm>
          <a:prstGeom prst="rect">
            <a:avLst/>
          </a:prstGeom>
          <a:solidFill>
            <a:schemeClr val="bg1"/>
          </a:solid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556198" y="3250243"/>
            <a:ext cx="2566953" cy="584776"/>
          </a:xfrm>
          <a:prstGeom prst="rect">
            <a:avLst/>
          </a:prstGeom>
          <a:noFill/>
        </p:spPr>
        <p:txBody>
          <a:bodyPr wrap="square" rtlCol="0">
            <a:spAutoFit/>
          </a:bodyPr>
          <a:lstStyle/>
          <a:p>
            <a:pPr algn="ctr"/>
            <a:r>
              <a:rPr lang="en-US" sz="3200" b="1" dirty="0" smtClean="0">
                <a:latin typeface="Helvetica"/>
                <a:cs typeface="Helvetica"/>
              </a:rPr>
              <a:t>Background</a:t>
            </a:r>
            <a:endParaRPr lang="en-US" sz="3200" b="1" dirty="0">
              <a:latin typeface="Helvetica"/>
              <a:cs typeface="Helvetica"/>
            </a:endParaRPr>
          </a:p>
        </p:txBody>
      </p:sp>
      <p:sp>
        <p:nvSpPr>
          <p:cNvPr id="17" name="TextBox 16"/>
          <p:cNvSpPr txBox="1"/>
          <p:nvPr/>
        </p:nvSpPr>
        <p:spPr>
          <a:xfrm>
            <a:off x="1923782" y="8717484"/>
            <a:ext cx="4049059" cy="584776"/>
          </a:xfrm>
          <a:prstGeom prst="rect">
            <a:avLst/>
          </a:prstGeom>
          <a:noFill/>
        </p:spPr>
        <p:txBody>
          <a:bodyPr wrap="square" rtlCol="0">
            <a:spAutoFit/>
          </a:bodyPr>
          <a:lstStyle/>
          <a:p>
            <a:pPr algn="ctr"/>
            <a:r>
              <a:rPr lang="en-US" altLang="zh-CN" sz="3200" b="1" dirty="0" smtClean="0">
                <a:latin typeface="Helvetica"/>
                <a:cs typeface="Helvetica"/>
              </a:rPr>
              <a:t>Data</a:t>
            </a:r>
            <a:r>
              <a:rPr lang="zh-CN" altLang="en-US" sz="3200" b="1" dirty="0" smtClean="0">
                <a:latin typeface="Helvetica"/>
                <a:cs typeface="Helvetica"/>
              </a:rPr>
              <a:t> </a:t>
            </a:r>
            <a:r>
              <a:rPr lang="en-US" altLang="zh-CN" sz="3200" b="1" dirty="0" smtClean="0">
                <a:latin typeface="Helvetica"/>
                <a:cs typeface="Helvetica"/>
              </a:rPr>
              <a:t>Source</a:t>
            </a:r>
            <a:endParaRPr lang="en-US" sz="3200" b="1" dirty="0">
              <a:latin typeface="Helvetica"/>
              <a:cs typeface="Helvetica"/>
            </a:endParaRPr>
          </a:p>
        </p:txBody>
      </p:sp>
      <p:sp>
        <p:nvSpPr>
          <p:cNvPr id="19" name="TextBox 18"/>
          <p:cNvSpPr txBox="1"/>
          <p:nvPr/>
        </p:nvSpPr>
        <p:spPr>
          <a:xfrm>
            <a:off x="19831809" y="8862758"/>
            <a:ext cx="6050945" cy="584776"/>
          </a:xfrm>
          <a:prstGeom prst="rect">
            <a:avLst/>
          </a:prstGeom>
          <a:noFill/>
        </p:spPr>
        <p:txBody>
          <a:bodyPr wrap="square" rtlCol="0">
            <a:spAutoFit/>
          </a:bodyPr>
          <a:lstStyle/>
          <a:p>
            <a:pPr algn="ctr"/>
            <a:r>
              <a:rPr lang="en-US" sz="3200" b="1" dirty="0" smtClean="0">
                <a:latin typeface="Helvetica"/>
                <a:cs typeface="Helvetica"/>
              </a:rPr>
              <a:t>Conclusions</a:t>
            </a:r>
            <a:endParaRPr lang="en-US" sz="3200" b="1" dirty="0">
              <a:latin typeface="Helvetica"/>
              <a:cs typeface="Helvetica"/>
            </a:endParaRPr>
          </a:p>
        </p:txBody>
      </p:sp>
      <p:sp>
        <p:nvSpPr>
          <p:cNvPr id="20" name="TextBox 19"/>
          <p:cNvSpPr txBox="1"/>
          <p:nvPr/>
        </p:nvSpPr>
        <p:spPr>
          <a:xfrm>
            <a:off x="20581147" y="14941828"/>
            <a:ext cx="4262117" cy="584776"/>
          </a:xfrm>
          <a:prstGeom prst="rect">
            <a:avLst/>
          </a:prstGeom>
          <a:noFill/>
        </p:spPr>
        <p:txBody>
          <a:bodyPr wrap="square" rtlCol="0">
            <a:spAutoFit/>
          </a:bodyPr>
          <a:lstStyle/>
          <a:p>
            <a:pPr algn="ctr"/>
            <a:r>
              <a:rPr lang="en-US" sz="3200" b="1" smtClean="0">
                <a:latin typeface="Helvetica"/>
                <a:cs typeface="Helvetica"/>
              </a:rPr>
              <a:t>Reference</a:t>
            </a:r>
            <a:endParaRPr lang="en-US" sz="3200" b="1" dirty="0">
              <a:latin typeface="Helvetica"/>
              <a:cs typeface="Helvetica"/>
            </a:endParaRPr>
          </a:p>
        </p:txBody>
      </p:sp>
      <p:sp>
        <p:nvSpPr>
          <p:cNvPr id="21" name="TextBox 20"/>
          <p:cNvSpPr txBox="1"/>
          <p:nvPr/>
        </p:nvSpPr>
        <p:spPr>
          <a:xfrm>
            <a:off x="11630796" y="3250243"/>
            <a:ext cx="2566953" cy="584775"/>
          </a:xfrm>
          <a:prstGeom prst="rect">
            <a:avLst/>
          </a:prstGeom>
          <a:noFill/>
        </p:spPr>
        <p:txBody>
          <a:bodyPr wrap="square" rtlCol="0">
            <a:spAutoFit/>
          </a:bodyPr>
          <a:lstStyle/>
          <a:p>
            <a:pPr algn="ctr"/>
            <a:r>
              <a:rPr lang="en-US" sz="3200" b="1" smtClean="0">
                <a:latin typeface="Helvetica"/>
                <a:cs typeface="Helvetica"/>
              </a:rPr>
              <a:t>Regression</a:t>
            </a:r>
            <a:endParaRPr lang="en-US" sz="3200" b="1" dirty="0">
              <a:latin typeface="Helvetica"/>
              <a:cs typeface="Helvetica"/>
            </a:endParaRPr>
          </a:p>
        </p:txBody>
      </p:sp>
      <p:sp>
        <p:nvSpPr>
          <p:cNvPr id="25" name="TextBox 24"/>
          <p:cNvSpPr txBox="1"/>
          <p:nvPr/>
        </p:nvSpPr>
        <p:spPr>
          <a:xfrm>
            <a:off x="18706627" y="9502916"/>
            <a:ext cx="8001702" cy="2800767"/>
          </a:xfrm>
          <a:prstGeom prst="rect">
            <a:avLst/>
          </a:prstGeom>
          <a:noFill/>
        </p:spPr>
        <p:txBody>
          <a:bodyPr wrap="square" rtlCol="0">
            <a:spAutoFit/>
          </a:bodyPr>
          <a:lstStyle/>
          <a:p>
            <a:pPr marL="457200" indent="-457200" algn="just">
              <a:buAutoNum type="arabicPeriod"/>
            </a:pPr>
            <a:r>
              <a:rPr lang="en-US" sz="1600" dirty="0" smtClean="0">
                <a:latin typeface="Helvetica"/>
                <a:cs typeface="Helvetica"/>
              </a:rPr>
              <a:t>Density of ILs can be well predicted </a:t>
            </a:r>
            <a:r>
              <a:rPr lang="en-US" altLang="zh-CN" sz="1600" dirty="0" smtClean="0">
                <a:latin typeface="Helvetica"/>
                <a:cs typeface="Helvetica"/>
              </a:rPr>
              <a:t>by</a:t>
            </a:r>
            <a:r>
              <a:rPr lang="en-US" sz="1600" dirty="0" smtClean="0">
                <a:latin typeface="Helvetica"/>
                <a:cs typeface="Helvetica"/>
              </a:rPr>
              <a:t> linear model</a:t>
            </a:r>
            <a:r>
              <a:rPr lang="zh-CN" altLang="en-US" sz="1600" dirty="0" smtClean="0">
                <a:latin typeface="Helvetica"/>
                <a:cs typeface="Helvetica"/>
              </a:rPr>
              <a:t> </a:t>
            </a:r>
            <a:r>
              <a:rPr lang="en-US" altLang="zh-CN" sz="1600" dirty="0" smtClean="0">
                <a:latin typeface="Helvetica"/>
                <a:cs typeface="Helvetica"/>
              </a:rPr>
              <a:t>and</a:t>
            </a:r>
            <a:r>
              <a:rPr lang="zh-CN" altLang="en-US" sz="1600" dirty="0" smtClean="0">
                <a:latin typeface="Helvetica"/>
                <a:cs typeface="Helvetica"/>
              </a:rPr>
              <a:t> </a:t>
            </a:r>
            <a:r>
              <a:rPr lang="en-US" altLang="zh-CN" sz="1600" dirty="0" smtClean="0">
                <a:latin typeface="Helvetica"/>
                <a:cs typeface="Helvetica"/>
              </a:rPr>
              <a:t>cheminformatics</a:t>
            </a:r>
            <a:r>
              <a:rPr lang="zh-CN" altLang="en-US" sz="1600" dirty="0" smtClean="0">
                <a:latin typeface="Helvetica"/>
                <a:cs typeface="Helvetica"/>
              </a:rPr>
              <a:t> </a:t>
            </a:r>
            <a:r>
              <a:rPr lang="en-US" altLang="zh-CN" sz="1600" dirty="0" smtClean="0">
                <a:latin typeface="Helvetica"/>
                <a:cs typeface="Helvetica"/>
              </a:rPr>
              <a:t>descriptors.</a:t>
            </a:r>
            <a:endParaRPr lang="en-US" sz="1600" dirty="0" smtClean="0">
              <a:latin typeface="Helvetica"/>
              <a:cs typeface="Helvetica"/>
            </a:endParaRPr>
          </a:p>
          <a:p>
            <a:pPr marL="457200" indent="-457200" algn="just">
              <a:buAutoNum type="arabicPeriod"/>
            </a:pPr>
            <a:r>
              <a:rPr lang="en-US" altLang="zh-CN" sz="1600" dirty="0" smtClean="0">
                <a:latin typeface="Helvetica"/>
                <a:cs typeface="Helvetica"/>
              </a:rPr>
              <a:t>Contributing</a:t>
            </a:r>
            <a:r>
              <a:rPr lang="zh-CN" altLang="en-US" sz="1600" dirty="0" smtClean="0">
                <a:latin typeface="Helvetica"/>
                <a:cs typeface="Helvetica"/>
              </a:rPr>
              <a:t> </a:t>
            </a:r>
            <a:r>
              <a:rPr lang="en-US" altLang="zh-CN" sz="1600" dirty="0" smtClean="0">
                <a:latin typeface="Helvetica"/>
                <a:cs typeface="Helvetica"/>
              </a:rPr>
              <a:t>descriptors</a:t>
            </a:r>
            <a:r>
              <a:rPr lang="zh-CN" altLang="en-US" sz="1600" dirty="0" smtClean="0">
                <a:latin typeface="Helvetica"/>
                <a:cs typeface="Helvetica"/>
              </a:rPr>
              <a:t> </a:t>
            </a:r>
            <a:r>
              <a:rPr lang="en-US" altLang="zh-CN" sz="1600" dirty="0" smtClean="0">
                <a:latin typeface="Helvetica"/>
                <a:cs typeface="Helvetica"/>
              </a:rPr>
              <a:t>for</a:t>
            </a:r>
            <a:r>
              <a:rPr lang="zh-CN" altLang="en-US" sz="1600" dirty="0">
                <a:latin typeface="Helvetica"/>
                <a:cs typeface="Helvetica"/>
              </a:rPr>
              <a:t> </a:t>
            </a:r>
            <a:r>
              <a:rPr lang="en-US" altLang="zh-CN" sz="1600" dirty="0" smtClean="0">
                <a:latin typeface="Helvetica"/>
                <a:cs typeface="Helvetica"/>
              </a:rPr>
              <a:t>density</a:t>
            </a:r>
            <a:r>
              <a:rPr lang="zh-CN" altLang="en-US" sz="1600" dirty="0" smtClean="0">
                <a:latin typeface="Helvetica"/>
                <a:cs typeface="Helvetica"/>
              </a:rPr>
              <a:t> </a:t>
            </a:r>
            <a:r>
              <a:rPr lang="en-US" altLang="zh-CN" sz="1600" dirty="0" smtClean="0">
                <a:latin typeface="Helvetica"/>
                <a:cs typeface="Helvetica"/>
              </a:rPr>
              <a:t>and</a:t>
            </a:r>
            <a:r>
              <a:rPr lang="zh-CN" altLang="en-US" sz="1600" dirty="0" smtClean="0">
                <a:latin typeface="Helvetica"/>
                <a:cs typeface="Helvetica"/>
              </a:rPr>
              <a:t> </a:t>
            </a:r>
            <a:r>
              <a:rPr lang="en-US" altLang="zh-CN" sz="1600" dirty="0" smtClean="0">
                <a:latin typeface="Helvetica"/>
                <a:cs typeface="Helvetica"/>
              </a:rPr>
              <a:t>viscosity</a:t>
            </a:r>
            <a:r>
              <a:rPr lang="zh-CN" altLang="en-US" sz="1600" dirty="0" smtClean="0">
                <a:latin typeface="Helvetica"/>
                <a:cs typeface="Helvetica"/>
              </a:rPr>
              <a:t> </a:t>
            </a:r>
            <a:r>
              <a:rPr lang="en-US" altLang="zh-CN" sz="1600" dirty="0" smtClean="0">
                <a:latin typeface="Helvetica"/>
                <a:cs typeface="Helvetica"/>
              </a:rPr>
              <a:t>are</a:t>
            </a:r>
            <a:r>
              <a:rPr lang="zh-CN" altLang="en-US" sz="1600" dirty="0" smtClean="0">
                <a:latin typeface="Helvetica"/>
                <a:cs typeface="Helvetica"/>
              </a:rPr>
              <a:t> </a:t>
            </a:r>
            <a:r>
              <a:rPr lang="en-US" altLang="zh-CN" sz="1600" dirty="0" smtClean="0">
                <a:latin typeface="Helvetica"/>
                <a:cs typeface="Helvetica"/>
              </a:rPr>
              <a:t>identified</a:t>
            </a:r>
            <a:r>
              <a:rPr lang="zh-CN" altLang="en-US" sz="1600" dirty="0" smtClean="0">
                <a:latin typeface="Helvetica"/>
                <a:cs typeface="Helvetica"/>
              </a:rPr>
              <a:t> </a:t>
            </a:r>
            <a:r>
              <a:rPr lang="en-US" altLang="zh-CN" sz="1600" dirty="0" smtClean="0">
                <a:latin typeface="Helvetica"/>
                <a:cs typeface="Helvetica"/>
              </a:rPr>
              <a:t>in</a:t>
            </a:r>
            <a:r>
              <a:rPr lang="zh-CN" altLang="en-US" sz="1600" dirty="0" smtClean="0">
                <a:latin typeface="Helvetica"/>
                <a:cs typeface="Helvetica"/>
              </a:rPr>
              <a:t> </a:t>
            </a:r>
            <a:r>
              <a:rPr lang="en-US" altLang="zh-CN" sz="1600" dirty="0" smtClean="0">
                <a:latin typeface="Helvetica"/>
                <a:cs typeface="Helvetica"/>
              </a:rPr>
              <a:t>LASSO</a:t>
            </a:r>
            <a:r>
              <a:rPr lang="zh-CN" altLang="en-US" sz="1600" dirty="0" smtClean="0">
                <a:latin typeface="Helvetica"/>
                <a:cs typeface="Helvetica"/>
              </a:rPr>
              <a:t> </a:t>
            </a:r>
            <a:r>
              <a:rPr lang="en-US" altLang="zh-CN" sz="1600" dirty="0" smtClean="0">
                <a:latin typeface="Helvetica"/>
                <a:cs typeface="Helvetica"/>
              </a:rPr>
              <a:t>regression.</a:t>
            </a:r>
            <a:endParaRPr lang="en-US" sz="1600" dirty="0" smtClean="0">
              <a:latin typeface="Helvetica"/>
              <a:cs typeface="Helvetica"/>
            </a:endParaRPr>
          </a:p>
          <a:p>
            <a:pPr marL="457200" indent="-457200" algn="just">
              <a:buAutoNum type="arabicPeriod"/>
            </a:pPr>
            <a:r>
              <a:rPr lang="en-US" altLang="zh-CN" sz="1600" dirty="0" smtClean="0">
                <a:latin typeface="Helvetica"/>
                <a:cs typeface="Helvetica"/>
              </a:rPr>
              <a:t>Viscosity</a:t>
            </a:r>
            <a:r>
              <a:rPr lang="zh-CN" altLang="en-US" sz="1600" dirty="0" smtClean="0">
                <a:latin typeface="Helvetica"/>
                <a:cs typeface="Helvetica"/>
              </a:rPr>
              <a:t> </a:t>
            </a:r>
            <a:r>
              <a:rPr lang="en-US" altLang="zh-CN" sz="1600" dirty="0" smtClean="0">
                <a:latin typeface="Helvetica"/>
                <a:cs typeface="Helvetica"/>
              </a:rPr>
              <a:t>is</a:t>
            </a:r>
            <a:r>
              <a:rPr lang="zh-CN" altLang="en-US" sz="1600" dirty="0" smtClean="0">
                <a:latin typeface="Helvetica"/>
                <a:cs typeface="Helvetica"/>
              </a:rPr>
              <a:t> </a:t>
            </a:r>
            <a:r>
              <a:rPr lang="en-US" altLang="zh-CN" sz="1600" dirty="0" smtClean="0">
                <a:latin typeface="Helvetica"/>
                <a:cs typeface="Helvetica"/>
              </a:rPr>
              <a:t>better</a:t>
            </a:r>
            <a:r>
              <a:rPr lang="zh-CN" altLang="en-US" sz="1600" dirty="0" smtClean="0">
                <a:latin typeface="Helvetica"/>
                <a:cs typeface="Helvetica"/>
              </a:rPr>
              <a:t> </a:t>
            </a:r>
            <a:r>
              <a:rPr lang="en-US" altLang="zh-CN" sz="1600" dirty="0" smtClean="0">
                <a:latin typeface="Helvetica"/>
                <a:cs typeface="Helvetica"/>
              </a:rPr>
              <a:t>fitted</a:t>
            </a:r>
            <a:r>
              <a:rPr lang="zh-CN" altLang="en-US" sz="1600" dirty="0" smtClean="0">
                <a:latin typeface="Helvetica"/>
                <a:cs typeface="Helvetica"/>
              </a:rPr>
              <a:t> </a:t>
            </a:r>
            <a:r>
              <a:rPr lang="en-US" altLang="zh-CN" sz="1600" dirty="0" smtClean="0">
                <a:latin typeface="Helvetica"/>
                <a:cs typeface="Helvetica"/>
              </a:rPr>
              <a:t>with</a:t>
            </a:r>
            <a:r>
              <a:rPr lang="zh-CN" altLang="en-US" sz="1600" dirty="0" smtClean="0">
                <a:latin typeface="Helvetica"/>
                <a:cs typeface="Helvetica"/>
              </a:rPr>
              <a:t> </a:t>
            </a:r>
            <a:r>
              <a:rPr lang="en-US" altLang="zh-CN" sz="1600" dirty="0" smtClean="0">
                <a:latin typeface="Helvetica"/>
                <a:cs typeface="Helvetica"/>
              </a:rPr>
              <a:t>non-linear</a:t>
            </a:r>
            <a:r>
              <a:rPr lang="zh-CN" altLang="en-US" sz="1600" dirty="0" smtClean="0">
                <a:latin typeface="Helvetica"/>
                <a:cs typeface="Helvetica"/>
              </a:rPr>
              <a:t> </a:t>
            </a:r>
            <a:r>
              <a:rPr lang="en-US" altLang="zh-CN" sz="1600" dirty="0" smtClean="0">
                <a:latin typeface="Helvetica"/>
                <a:cs typeface="Helvetica"/>
              </a:rPr>
              <a:t>model.</a:t>
            </a:r>
            <a:r>
              <a:rPr lang="zh-CN" altLang="en-US" sz="1600" dirty="0" smtClean="0">
                <a:latin typeface="Helvetica"/>
                <a:cs typeface="Helvetica"/>
              </a:rPr>
              <a:t> </a:t>
            </a:r>
            <a:r>
              <a:rPr lang="en-US" altLang="zh-CN" sz="1600" dirty="0" smtClean="0">
                <a:latin typeface="Helvetica"/>
                <a:cs typeface="Helvetica"/>
              </a:rPr>
              <a:t>However,</a:t>
            </a:r>
            <a:r>
              <a:rPr lang="zh-CN" altLang="en-US" sz="1600" dirty="0" smtClean="0">
                <a:latin typeface="Helvetica"/>
                <a:cs typeface="Helvetica"/>
              </a:rPr>
              <a:t> </a:t>
            </a:r>
            <a:r>
              <a:rPr lang="en-US" altLang="zh-CN" sz="1600" dirty="0" smtClean="0">
                <a:latin typeface="Helvetica"/>
                <a:cs typeface="Helvetica"/>
              </a:rPr>
              <a:t>due</a:t>
            </a:r>
            <a:r>
              <a:rPr lang="zh-CN" altLang="en-US" sz="1600" dirty="0" smtClean="0">
                <a:latin typeface="Helvetica"/>
                <a:cs typeface="Helvetica"/>
              </a:rPr>
              <a:t> </a:t>
            </a:r>
            <a:r>
              <a:rPr lang="en-US" altLang="zh-CN" sz="1600" dirty="0" smtClean="0">
                <a:latin typeface="Helvetica"/>
                <a:cs typeface="Helvetica"/>
              </a:rPr>
              <a:t>to</a:t>
            </a:r>
            <a:r>
              <a:rPr lang="zh-CN" altLang="en-US" sz="1600" dirty="0" smtClean="0">
                <a:latin typeface="Helvetica"/>
                <a:cs typeface="Helvetica"/>
              </a:rPr>
              <a:t> </a:t>
            </a:r>
            <a:r>
              <a:rPr lang="en-US" altLang="zh-CN" sz="1600" dirty="0" smtClean="0">
                <a:latin typeface="Helvetica"/>
                <a:cs typeface="Helvetica"/>
              </a:rPr>
              <a:t>the</a:t>
            </a:r>
            <a:r>
              <a:rPr lang="zh-CN" altLang="en-US" sz="1600" dirty="0" smtClean="0">
                <a:latin typeface="Helvetica"/>
                <a:cs typeface="Helvetica"/>
              </a:rPr>
              <a:t> </a:t>
            </a:r>
            <a:r>
              <a:rPr lang="en-US" altLang="zh-CN" sz="1600" dirty="0" smtClean="0">
                <a:latin typeface="Helvetica"/>
                <a:cs typeface="Helvetica"/>
              </a:rPr>
              <a:t>data</a:t>
            </a:r>
            <a:r>
              <a:rPr lang="zh-CN" altLang="en-US" sz="1600" dirty="0" smtClean="0">
                <a:latin typeface="Helvetica"/>
                <a:cs typeface="Helvetica"/>
              </a:rPr>
              <a:t> </a:t>
            </a:r>
            <a:r>
              <a:rPr lang="en-US" altLang="zh-CN" sz="1600" dirty="0" smtClean="0">
                <a:latin typeface="Helvetica"/>
                <a:cs typeface="Helvetica"/>
              </a:rPr>
              <a:t>scale,</a:t>
            </a:r>
            <a:r>
              <a:rPr lang="zh-CN" altLang="en-US" sz="1600" dirty="0" smtClean="0">
                <a:latin typeface="Helvetica"/>
                <a:cs typeface="Helvetica"/>
              </a:rPr>
              <a:t> </a:t>
            </a:r>
            <a:r>
              <a:rPr lang="en-US" altLang="zh-CN" sz="1600" dirty="0" smtClean="0">
                <a:latin typeface="Helvetica"/>
                <a:cs typeface="Helvetica"/>
              </a:rPr>
              <a:t>both</a:t>
            </a:r>
            <a:r>
              <a:rPr lang="zh-CN" altLang="en-US" sz="1600" dirty="0" smtClean="0">
                <a:latin typeface="Helvetica"/>
                <a:cs typeface="Helvetica"/>
              </a:rPr>
              <a:t> </a:t>
            </a:r>
            <a:r>
              <a:rPr lang="en-US" altLang="zh-CN" sz="1600" dirty="0" smtClean="0">
                <a:latin typeface="Helvetica"/>
                <a:cs typeface="Helvetica"/>
              </a:rPr>
              <a:t>SVR</a:t>
            </a:r>
            <a:r>
              <a:rPr lang="zh-CN" altLang="en-US" sz="1600" dirty="0" smtClean="0">
                <a:latin typeface="Helvetica"/>
                <a:cs typeface="Helvetica"/>
              </a:rPr>
              <a:t> </a:t>
            </a:r>
            <a:r>
              <a:rPr lang="en-US" altLang="zh-CN" sz="1600" dirty="0" smtClean="0">
                <a:latin typeface="Helvetica"/>
                <a:cs typeface="Helvetica"/>
              </a:rPr>
              <a:t>and</a:t>
            </a:r>
            <a:r>
              <a:rPr lang="zh-CN" altLang="en-US" sz="1600" dirty="0" smtClean="0">
                <a:latin typeface="Helvetica"/>
                <a:cs typeface="Helvetica"/>
              </a:rPr>
              <a:t> </a:t>
            </a:r>
            <a:r>
              <a:rPr lang="en-US" altLang="zh-CN" sz="1600" dirty="0" smtClean="0">
                <a:latin typeface="Helvetica"/>
                <a:cs typeface="Helvetica"/>
              </a:rPr>
              <a:t>Neural</a:t>
            </a:r>
            <a:r>
              <a:rPr lang="zh-CN" altLang="en-US" sz="1600" dirty="0" smtClean="0">
                <a:latin typeface="Helvetica"/>
                <a:cs typeface="Helvetica"/>
              </a:rPr>
              <a:t> </a:t>
            </a:r>
            <a:r>
              <a:rPr lang="en-US" altLang="zh-CN" sz="1600" dirty="0" smtClean="0">
                <a:latin typeface="Helvetica"/>
                <a:cs typeface="Helvetica"/>
              </a:rPr>
              <a:t>Network</a:t>
            </a:r>
            <a:r>
              <a:rPr lang="zh-CN" altLang="en-US" sz="1600" dirty="0" smtClean="0">
                <a:latin typeface="Helvetica"/>
                <a:cs typeface="Helvetica"/>
              </a:rPr>
              <a:t> </a:t>
            </a:r>
            <a:r>
              <a:rPr lang="en-US" altLang="zh-CN" sz="1600" dirty="0" smtClean="0">
                <a:latin typeface="Helvetica"/>
                <a:cs typeface="Helvetica"/>
              </a:rPr>
              <a:t>are</a:t>
            </a:r>
            <a:r>
              <a:rPr lang="zh-CN" altLang="en-US" sz="1600" dirty="0" smtClean="0">
                <a:latin typeface="Helvetica"/>
                <a:cs typeface="Helvetica"/>
              </a:rPr>
              <a:t> </a:t>
            </a:r>
            <a:r>
              <a:rPr lang="en-US" altLang="zh-CN" sz="1600" dirty="0" smtClean="0">
                <a:latin typeface="Helvetica"/>
                <a:cs typeface="Helvetica"/>
              </a:rPr>
              <a:t>over-fitted.</a:t>
            </a:r>
            <a:endParaRPr lang="en-US" sz="1600" dirty="0" smtClean="0">
              <a:latin typeface="Helvetica"/>
              <a:cs typeface="Helvetica"/>
            </a:endParaRPr>
          </a:p>
          <a:p>
            <a:pPr marL="457200" indent="-457200" algn="just">
              <a:buAutoNum type="arabicPeriod"/>
            </a:pPr>
            <a:r>
              <a:rPr lang="en-US" altLang="zh-CN" sz="1600" dirty="0" smtClean="0">
                <a:latin typeface="Helvetica"/>
                <a:cs typeface="Helvetica"/>
              </a:rPr>
              <a:t>Viscosity</a:t>
            </a:r>
            <a:r>
              <a:rPr lang="zh-CN" altLang="en-US" sz="1600" dirty="0" smtClean="0">
                <a:latin typeface="Helvetica"/>
                <a:cs typeface="Helvetica"/>
              </a:rPr>
              <a:t> </a:t>
            </a:r>
            <a:r>
              <a:rPr lang="en-US" altLang="zh-CN" sz="1600" dirty="0" smtClean="0">
                <a:latin typeface="Helvetica"/>
                <a:cs typeface="Helvetica"/>
              </a:rPr>
              <a:t>of</a:t>
            </a:r>
            <a:r>
              <a:rPr lang="zh-CN" altLang="en-US" sz="1600" dirty="0" smtClean="0">
                <a:latin typeface="Helvetica"/>
                <a:cs typeface="Helvetica"/>
              </a:rPr>
              <a:t> </a:t>
            </a:r>
            <a:r>
              <a:rPr lang="en-US" altLang="zh-CN" sz="1600" dirty="0" smtClean="0">
                <a:latin typeface="Helvetica"/>
                <a:cs typeface="Helvetica"/>
              </a:rPr>
              <a:t>IL</a:t>
            </a:r>
            <a:r>
              <a:rPr lang="zh-CN" altLang="en-US" sz="1600" dirty="0" smtClean="0">
                <a:latin typeface="Helvetica"/>
                <a:cs typeface="Helvetica"/>
              </a:rPr>
              <a:t> </a:t>
            </a:r>
            <a:r>
              <a:rPr lang="en-US" altLang="zh-CN" sz="1600" dirty="0" smtClean="0">
                <a:latin typeface="Helvetica"/>
                <a:cs typeface="Helvetica"/>
              </a:rPr>
              <a:t>from</a:t>
            </a:r>
            <a:r>
              <a:rPr lang="zh-CN" altLang="en-US" sz="1600" dirty="0" smtClean="0">
                <a:latin typeface="Helvetica"/>
                <a:cs typeface="Helvetica"/>
              </a:rPr>
              <a:t> </a:t>
            </a:r>
            <a:r>
              <a:rPr lang="en-US" altLang="zh-CN" sz="1600" dirty="0" smtClean="0">
                <a:latin typeface="Helvetica"/>
                <a:cs typeface="Helvetica"/>
              </a:rPr>
              <a:t>an</a:t>
            </a:r>
            <a:r>
              <a:rPr lang="zh-CN" altLang="en-US" sz="1600" dirty="0" smtClean="0">
                <a:latin typeface="Helvetica"/>
                <a:cs typeface="Helvetica"/>
              </a:rPr>
              <a:t> </a:t>
            </a:r>
            <a:r>
              <a:rPr lang="en-US" altLang="zh-CN" sz="1600" dirty="0" smtClean="0">
                <a:latin typeface="Helvetica"/>
                <a:cs typeface="Helvetica"/>
              </a:rPr>
              <a:t>unknown</a:t>
            </a:r>
            <a:r>
              <a:rPr lang="zh-CN" altLang="en-US" sz="1600" dirty="0" smtClean="0">
                <a:latin typeface="Helvetica"/>
                <a:cs typeface="Helvetica"/>
              </a:rPr>
              <a:t> </a:t>
            </a:r>
            <a:r>
              <a:rPr lang="en-US" altLang="zh-CN" sz="1600" dirty="0" smtClean="0">
                <a:latin typeface="Helvetica"/>
                <a:cs typeface="Helvetica"/>
              </a:rPr>
              <a:t>category</a:t>
            </a:r>
            <a:r>
              <a:rPr lang="zh-CN" altLang="en-US" sz="1600" dirty="0" smtClean="0">
                <a:latin typeface="Helvetica"/>
                <a:cs typeface="Helvetica"/>
              </a:rPr>
              <a:t> </a:t>
            </a:r>
            <a:r>
              <a:rPr lang="en-US" altLang="zh-CN" sz="1600" dirty="0" smtClean="0">
                <a:latin typeface="Helvetica"/>
                <a:cs typeface="Helvetica"/>
              </a:rPr>
              <a:t>is</a:t>
            </a:r>
            <a:r>
              <a:rPr lang="zh-CN" altLang="en-US" sz="1600" dirty="0" smtClean="0">
                <a:latin typeface="Helvetica"/>
                <a:cs typeface="Helvetica"/>
              </a:rPr>
              <a:t> </a:t>
            </a:r>
            <a:r>
              <a:rPr lang="en-US" altLang="zh-CN" sz="1600" dirty="0" smtClean="0">
                <a:latin typeface="Helvetica"/>
                <a:cs typeface="Helvetica"/>
              </a:rPr>
              <a:t>very</a:t>
            </a:r>
            <a:r>
              <a:rPr lang="zh-CN" altLang="en-US" sz="1600" dirty="0" smtClean="0">
                <a:latin typeface="Helvetica"/>
                <a:cs typeface="Helvetica"/>
              </a:rPr>
              <a:t> </a:t>
            </a:r>
            <a:r>
              <a:rPr lang="en-US" altLang="zh-CN" sz="1600" dirty="0" smtClean="0">
                <a:latin typeface="Helvetica"/>
                <a:cs typeface="Helvetica"/>
              </a:rPr>
              <a:t>hard</a:t>
            </a:r>
            <a:r>
              <a:rPr lang="zh-CN" altLang="en-US" sz="1600" dirty="0" smtClean="0">
                <a:latin typeface="Helvetica"/>
                <a:cs typeface="Helvetica"/>
              </a:rPr>
              <a:t> </a:t>
            </a:r>
            <a:r>
              <a:rPr lang="en-US" altLang="zh-CN" sz="1600" dirty="0" smtClean="0">
                <a:latin typeface="Helvetica"/>
                <a:cs typeface="Helvetica"/>
              </a:rPr>
              <a:t>to</a:t>
            </a:r>
            <a:r>
              <a:rPr lang="zh-CN" altLang="en-US" sz="1600" dirty="0" smtClean="0">
                <a:latin typeface="Helvetica"/>
                <a:cs typeface="Helvetica"/>
              </a:rPr>
              <a:t> </a:t>
            </a:r>
            <a:r>
              <a:rPr lang="en-US" altLang="zh-CN" sz="1600" dirty="0" smtClean="0">
                <a:latin typeface="Helvetica"/>
                <a:cs typeface="Helvetica"/>
              </a:rPr>
              <a:t>predict.</a:t>
            </a:r>
            <a:endParaRPr lang="en-US" sz="1600" dirty="0" smtClean="0">
              <a:latin typeface="Helvetica"/>
              <a:cs typeface="Helvetica"/>
            </a:endParaRPr>
          </a:p>
          <a:p>
            <a:pPr marL="457200" indent="-457200" algn="just">
              <a:buAutoNum type="arabicPeriod"/>
            </a:pPr>
            <a:r>
              <a:rPr lang="en-US" altLang="zh-CN" sz="1600" dirty="0" smtClean="0">
                <a:latin typeface="Helvetica"/>
                <a:cs typeface="Helvetica"/>
              </a:rPr>
              <a:t>Compounds</a:t>
            </a:r>
            <a:r>
              <a:rPr lang="zh-CN" altLang="en-US" sz="1600" dirty="0" smtClean="0">
                <a:latin typeface="Helvetica"/>
                <a:cs typeface="Helvetica"/>
              </a:rPr>
              <a:t> </a:t>
            </a:r>
            <a:r>
              <a:rPr lang="en-US" altLang="zh-CN" sz="1600" dirty="0" smtClean="0">
                <a:latin typeface="Helvetica"/>
                <a:cs typeface="Helvetica"/>
              </a:rPr>
              <a:t>with</a:t>
            </a:r>
            <a:r>
              <a:rPr lang="zh-CN" altLang="en-US" sz="1600" dirty="0" smtClean="0">
                <a:latin typeface="Helvetica"/>
                <a:cs typeface="Helvetica"/>
              </a:rPr>
              <a:t> </a:t>
            </a:r>
            <a:r>
              <a:rPr lang="en-US" altLang="zh-CN" sz="1600" dirty="0" smtClean="0">
                <a:latin typeface="Helvetica"/>
                <a:cs typeface="Helvetica"/>
              </a:rPr>
              <a:t>different</a:t>
            </a:r>
            <a:r>
              <a:rPr lang="zh-CN" altLang="en-US" sz="1600" dirty="0" smtClean="0">
                <a:latin typeface="Helvetica"/>
                <a:cs typeface="Helvetica"/>
              </a:rPr>
              <a:t> </a:t>
            </a:r>
            <a:r>
              <a:rPr lang="en-US" altLang="zh-CN" sz="1600" dirty="0" smtClean="0">
                <a:latin typeface="Helvetica"/>
                <a:cs typeface="Helvetica"/>
              </a:rPr>
              <a:t>functional</a:t>
            </a:r>
            <a:r>
              <a:rPr lang="zh-CN" altLang="en-US" sz="1600" dirty="0" smtClean="0">
                <a:latin typeface="Helvetica"/>
                <a:cs typeface="Helvetica"/>
              </a:rPr>
              <a:t> </a:t>
            </a:r>
            <a:r>
              <a:rPr lang="en-US" altLang="zh-CN" sz="1600" dirty="0" smtClean="0">
                <a:latin typeface="Helvetica"/>
                <a:cs typeface="Helvetica"/>
              </a:rPr>
              <a:t>groups</a:t>
            </a:r>
            <a:r>
              <a:rPr lang="zh-CN" altLang="en-US" sz="1600" dirty="0" smtClean="0">
                <a:latin typeface="Helvetica"/>
                <a:cs typeface="Helvetica"/>
              </a:rPr>
              <a:t> </a:t>
            </a:r>
            <a:r>
              <a:rPr lang="en-US" altLang="zh-CN" sz="1600" dirty="0" smtClean="0">
                <a:latin typeface="Helvetica"/>
                <a:cs typeface="Helvetica"/>
              </a:rPr>
              <a:t>and</a:t>
            </a:r>
            <a:r>
              <a:rPr lang="zh-CN" altLang="en-US" sz="1600" dirty="0" smtClean="0">
                <a:latin typeface="Helvetica"/>
                <a:cs typeface="Helvetica"/>
              </a:rPr>
              <a:t> </a:t>
            </a:r>
            <a:r>
              <a:rPr lang="en-US" altLang="zh-CN" sz="1600" dirty="0" smtClean="0">
                <a:latin typeface="Helvetica"/>
                <a:cs typeface="Helvetica"/>
              </a:rPr>
              <a:t>topology</a:t>
            </a:r>
            <a:r>
              <a:rPr lang="zh-CN" altLang="en-US" sz="1600" dirty="0" smtClean="0">
                <a:latin typeface="Helvetica"/>
                <a:cs typeface="Helvetica"/>
              </a:rPr>
              <a:t> </a:t>
            </a:r>
            <a:r>
              <a:rPr lang="en-US" altLang="zh-CN" sz="1600" dirty="0" smtClean="0">
                <a:latin typeface="Helvetica"/>
                <a:cs typeface="Helvetica"/>
              </a:rPr>
              <a:t>can</a:t>
            </a:r>
            <a:r>
              <a:rPr lang="zh-CN" altLang="en-US" sz="1600" dirty="0" smtClean="0">
                <a:latin typeface="Helvetica"/>
                <a:cs typeface="Helvetica"/>
              </a:rPr>
              <a:t> </a:t>
            </a:r>
            <a:r>
              <a:rPr lang="en-US" altLang="zh-CN" sz="1600" dirty="0" smtClean="0">
                <a:latin typeface="Helvetica"/>
                <a:cs typeface="Helvetica"/>
              </a:rPr>
              <a:t>be</a:t>
            </a:r>
            <a:r>
              <a:rPr lang="zh-CN" altLang="en-US" sz="1600" dirty="0" smtClean="0">
                <a:latin typeface="Helvetica"/>
                <a:cs typeface="Helvetica"/>
              </a:rPr>
              <a:t> </a:t>
            </a:r>
            <a:r>
              <a:rPr lang="en-US" altLang="zh-CN" sz="1600" dirty="0" smtClean="0">
                <a:latin typeface="Helvetica"/>
                <a:cs typeface="Helvetica"/>
              </a:rPr>
              <a:t>classified</a:t>
            </a:r>
            <a:r>
              <a:rPr lang="zh-CN" altLang="en-US" sz="1600" dirty="0" smtClean="0">
                <a:latin typeface="Helvetica"/>
                <a:cs typeface="Helvetica"/>
              </a:rPr>
              <a:t> </a:t>
            </a:r>
            <a:r>
              <a:rPr lang="en-US" altLang="zh-CN" sz="1600" dirty="0" smtClean="0">
                <a:latin typeface="Helvetica"/>
                <a:cs typeface="Helvetica"/>
              </a:rPr>
              <a:t>by</a:t>
            </a:r>
            <a:r>
              <a:rPr lang="zh-CN" altLang="en-US" sz="1600" dirty="0" smtClean="0">
                <a:latin typeface="Helvetica"/>
                <a:cs typeface="Helvetica"/>
              </a:rPr>
              <a:t> </a:t>
            </a:r>
            <a:r>
              <a:rPr lang="en-US" altLang="zh-CN" sz="1600" dirty="0" smtClean="0">
                <a:latin typeface="Helvetica"/>
                <a:cs typeface="Helvetica"/>
              </a:rPr>
              <a:t>K-means.</a:t>
            </a:r>
            <a:endParaRPr lang="en-US" sz="1600" dirty="0" smtClean="0">
              <a:latin typeface="Helvetica"/>
              <a:cs typeface="Helvetica"/>
            </a:endParaRPr>
          </a:p>
          <a:p>
            <a:pPr marL="457200" indent="-457200" algn="just">
              <a:buAutoNum type="arabicPeriod"/>
            </a:pPr>
            <a:r>
              <a:rPr lang="en-US" altLang="zh-CN" sz="1600" dirty="0" smtClean="0">
                <a:latin typeface="Helvetica"/>
                <a:cs typeface="Helvetica"/>
              </a:rPr>
              <a:t>Machine</a:t>
            </a:r>
            <a:r>
              <a:rPr lang="zh-CN" altLang="en-US" sz="1600" dirty="0" smtClean="0">
                <a:latin typeface="Helvetica"/>
                <a:cs typeface="Helvetica"/>
              </a:rPr>
              <a:t> </a:t>
            </a:r>
            <a:r>
              <a:rPr lang="en-US" altLang="zh-CN" sz="1600" dirty="0" smtClean="0">
                <a:latin typeface="Helvetica"/>
                <a:cs typeface="Helvetica"/>
              </a:rPr>
              <a:t>learning</a:t>
            </a:r>
            <a:r>
              <a:rPr lang="zh-CN" altLang="en-US" sz="1600" dirty="0" smtClean="0">
                <a:latin typeface="Helvetica"/>
                <a:cs typeface="Helvetica"/>
              </a:rPr>
              <a:t> </a:t>
            </a:r>
            <a:r>
              <a:rPr lang="en-US" sz="1600" dirty="0" smtClean="0">
                <a:latin typeface="Helvetica"/>
                <a:cs typeface="Helvetica"/>
              </a:rPr>
              <a:t>can be an effective tool in understanding the </a:t>
            </a:r>
            <a:r>
              <a:rPr lang="en-US" altLang="zh-CN" sz="1600" dirty="0" smtClean="0">
                <a:latin typeface="Helvetica"/>
                <a:cs typeface="Helvetica"/>
              </a:rPr>
              <a:t>QSPR</a:t>
            </a:r>
            <a:r>
              <a:rPr lang="zh-CN" altLang="en-US" sz="1600" dirty="0" smtClean="0">
                <a:latin typeface="Helvetica"/>
                <a:cs typeface="Helvetica"/>
              </a:rPr>
              <a:t> </a:t>
            </a:r>
            <a:r>
              <a:rPr lang="en-US" altLang="zh-CN" sz="1600" dirty="0" smtClean="0">
                <a:latin typeface="Helvetica"/>
                <a:cs typeface="Helvetica"/>
              </a:rPr>
              <a:t>of</a:t>
            </a:r>
            <a:r>
              <a:rPr lang="zh-CN" altLang="en-US" sz="1600" dirty="0">
                <a:latin typeface="Helvetica"/>
                <a:cs typeface="Helvetica"/>
              </a:rPr>
              <a:t> </a:t>
            </a:r>
            <a:r>
              <a:rPr lang="en-US" altLang="zh-CN" sz="1600" dirty="0" smtClean="0">
                <a:latin typeface="Helvetica"/>
                <a:cs typeface="Helvetica"/>
              </a:rPr>
              <a:t>IL,</a:t>
            </a:r>
            <a:r>
              <a:rPr lang="zh-CN" altLang="en-US" sz="1600" dirty="0" smtClean="0">
                <a:latin typeface="Helvetica"/>
                <a:cs typeface="Helvetica"/>
              </a:rPr>
              <a:t> </a:t>
            </a:r>
            <a:r>
              <a:rPr lang="en-US" altLang="zh-CN" sz="1600" dirty="0" smtClean="0">
                <a:latin typeface="Helvetica"/>
                <a:cs typeface="Helvetica"/>
              </a:rPr>
              <a:t>and</a:t>
            </a:r>
            <a:r>
              <a:rPr lang="zh-CN" altLang="en-US" sz="1600" dirty="0" smtClean="0">
                <a:latin typeface="Helvetica"/>
                <a:cs typeface="Helvetica"/>
              </a:rPr>
              <a:t> </a:t>
            </a:r>
            <a:r>
              <a:rPr lang="en-US" altLang="zh-CN" sz="1600" dirty="0" smtClean="0">
                <a:latin typeface="Helvetica"/>
                <a:cs typeface="Helvetica"/>
              </a:rPr>
              <a:t>a</a:t>
            </a:r>
            <a:r>
              <a:rPr lang="zh-CN" altLang="en-US" sz="1600" dirty="0" smtClean="0">
                <a:latin typeface="Helvetica"/>
                <a:cs typeface="Helvetica"/>
              </a:rPr>
              <a:t> </a:t>
            </a:r>
            <a:r>
              <a:rPr lang="en-US" altLang="zh-CN" sz="1600" dirty="0" smtClean="0">
                <a:latin typeface="Helvetica"/>
                <a:cs typeface="Helvetica"/>
              </a:rPr>
              <a:t>good</a:t>
            </a:r>
            <a:r>
              <a:rPr lang="zh-CN" altLang="en-US" sz="1600" dirty="0" smtClean="0">
                <a:latin typeface="Helvetica"/>
                <a:cs typeface="Helvetica"/>
              </a:rPr>
              <a:t> </a:t>
            </a:r>
            <a:r>
              <a:rPr lang="en-US" altLang="zh-CN" sz="1600" dirty="0" smtClean="0">
                <a:latin typeface="Helvetica"/>
                <a:cs typeface="Helvetica"/>
              </a:rPr>
              <a:t>guidance</a:t>
            </a:r>
            <a:r>
              <a:rPr lang="zh-CN" altLang="en-US" sz="1600" dirty="0" smtClean="0">
                <a:latin typeface="Helvetica"/>
                <a:cs typeface="Helvetica"/>
              </a:rPr>
              <a:t> </a:t>
            </a:r>
            <a:r>
              <a:rPr lang="en-US" altLang="zh-CN" sz="1600" dirty="0" smtClean="0">
                <a:latin typeface="Helvetica"/>
                <a:cs typeface="Helvetica"/>
              </a:rPr>
              <a:t>in</a:t>
            </a:r>
            <a:r>
              <a:rPr lang="zh-CN" altLang="en-US" sz="1600" dirty="0" smtClean="0">
                <a:latin typeface="Helvetica"/>
                <a:cs typeface="Helvetica"/>
              </a:rPr>
              <a:t> </a:t>
            </a:r>
            <a:r>
              <a:rPr lang="en-US" altLang="zh-CN" sz="1600" dirty="0" smtClean="0">
                <a:latin typeface="Helvetica"/>
                <a:cs typeface="Helvetica"/>
              </a:rPr>
              <a:t>computer</a:t>
            </a:r>
            <a:r>
              <a:rPr lang="zh-CN" altLang="en-US" sz="1600" dirty="0" smtClean="0">
                <a:latin typeface="Helvetica"/>
                <a:cs typeface="Helvetica"/>
              </a:rPr>
              <a:t> </a:t>
            </a:r>
            <a:r>
              <a:rPr lang="en-US" altLang="zh-CN" sz="1600" dirty="0" smtClean="0">
                <a:latin typeface="Helvetica"/>
                <a:cs typeface="Helvetica"/>
              </a:rPr>
              <a:t>aided</a:t>
            </a:r>
            <a:r>
              <a:rPr lang="zh-CN" altLang="en-US" sz="1600" dirty="0" smtClean="0">
                <a:latin typeface="Helvetica"/>
                <a:cs typeface="Helvetica"/>
              </a:rPr>
              <a:t> </a:t>
            </a:r>
            <a:r>
              <a:rPr lang="en-US" altLang="zh-CN" sz="1600" dirty="0" smtClean="0">
                <a:latin typeface="Helvetica"/>
                <a:cs typeface="Helvetica"/>
              </a:rPr>
              <a:t>molecular</a:t>
            </a:r>
            <a:r>
              <a:rPr lang="zh-CN" altLang="en-US" sz="1600" dirty="0" smtClean="0">
                <a:latin typeface="Helvetica"/>
                <a:cs typeface="Helvetica"/>
              </a:rPr>
              <a:t> </a:t>
            </a:r>
            <a:r>
              <a:rPr lang="en-US" altLang="zh-CN" sz="1600" dirty="0" smtClean="0">
                <a:latin typeface="Helvetica"/>
                <a:cs typeface="Helvetica"/>
              </a:rPr>
              <a:t>design</a:t>
            </a:r>
            <a:r>
              <a:rPr lang="zh-CN" altLang="en-US" sz="1600" dirty="0" smtClean="0">
                <a:latin typeface="Helvetica"/>
                <a:cs typeface="Helvetica"/>
              </a:rPr>
              <a:t> </a:t>
            </a:r>
            <a:r>
              <a:rPr lang="en-US" altLang="zh-CN" sz="1600" dirty="0" smtClean="0">
                <a:latin typeface="Helvetica"/>
                <a:cs typeface="Helvetica"/>
              </a:rPr>
              <a:t>.</a:t>
            </a:r>
            <a:endParaRPr lang="en-US" sz="1600" dirty="0" smtClean="0">
              <a:latin typeface="Helvetica"/>
              <a:cs typeface="Helvetica"/>
            </a:endParaRPr>
          </a:p>
        </p:txBody>
      </p:sp>
      <p:sp>
        <p:nvSpPr>
          <p:cNvPr id="26" name="TextBox 25"/>
          <p:cNvSpPr txBox="1"/>
          <p:nvPr/>
        </p:nvSpPr>
        <p:spPr>
          <a:xfrm>
            <a:off x="18706627" y="15472165"/>
            <a:ext cx="8001702" cy="2123658"/>
          </a:xfrm>
          <a:prstGeom prst="rect">
            <a:avLst/>
          </a:prstGeom>
          <a:noFill/>
        </p:spPr>
        <p:txBody>
          <a:bodyPr wrap="square" rtlCol="0">
            <a:spAutoFit/>
          </a:bodyPr>
          <a:lstStyle/>
          <a:p>
            <a:pPr algn="just"/>
            <a:r>
              <a:rPr lang="en-US" sz="1200" dirty="0" smtClean="0"/>
              <a:t>[1]</a:t>
            </a:r>
            <a:r>
              <a:rPr lang="en-US" sz="1200" dirty="0" err="1" smtClean="0"/>
              <a:t>Kazakov</a:t>
            </a:r>
            <a:r>
              <a:rPr lang="en-US" sz="1200" dirty="0"/>
              <a:t>, A.; Magee, J.W.; Chirico, R.D.; </a:t>
            </a:r>
            <a:r>
              <a:rPr lang="en-US" sz="1200" dirty="0" err="1"/>
              <a:t>Paulechka</a:t>
            </a:r>
            <a:r>
              <a:rPr lang="en-US" sz="1200" dirty="0"/>
              <a:t>, E.; </a:t>
            </a:r>
            <a:r>
              <a:rPr lang="en-US" sz="1200" dirty="0" err="1"/>
              <a:t>Diky</a:t>
            </a:r>
            <a:r>
              <a:rPr lang="en-US" sz="1200" dirty="0"/>
              <a:t>, V.; </a:t>
            </a:r>
            <a:r>
              <a:rPr lang="en-US" sz="1200" dirty="0" err="1"/>
              <a:t>Muzny</a:t>
            </a:r>
            <a:r>
              <a:rPr lang="en-US" sz="1200" dirty="0"/>
              <a:t>, C.D.; </a:t>
            </a:r>
            <a:r>
              <a:rPr lang="en-US" sz="1200" dirty="0" err="1"/>
              <a:t>Kroenlein</a:t>
            </a:r>
            <a:r>
              <a:rPr lang="en-US" sz="1200" dirty="0"/>
              <a:t>, K.; </a:t>
            </a:r>
            <a:r>
              <a:rPr lang="en-US" sz="1200" dirty="0" err="1"/>
              <a:t>Frenkel</a:t>
            </a:r>
            <a:r>
              <a:rPr lang="en-US" sz="1200" dirty="0"/>
              <a:t>, M. "NIST Standard Reference Database 147: NIST Ionic Liquids Database - (</a:t>
            </a:r>
            <a:r>
              <a:rPr lang="en-US" sz="1200" dirty="0" err="1"/>
              <a:t>ILThermo</a:t>
            </a:r>
            <a:r>
              <a:rPr lang="en-US" sz="1200" dirty="0"/>
              <a:t>)", Version 2.0, National Institute of Standards and Technology, Gaithersburg MD, 20899, </a:t>
            </a:r>
            <a:r>
              <a:rPr lang="en-US" sz="1200" dirty="0">
                <a:hlinkClick r:id="rId5" tooltip="ILThermo"/>
              </a:rPr>
              <a:t>http://ilthermo.boulder.nist.gov</a:t>
            </a:r>
            <a:r>
              <a:rPr lang="en-US" sz="1200" dirty="0"/>
              <a:t>.</a:t>
            </a:r>
          </a:p>
          <a:p>
            <a:pPr algn="just"/>
            <a:r>
              <a:rPr lang="en-US" sz="1200" dirty="0"/>
              <a:t>[2]Dong, Q.; </a:t>
            </a:r>
            <a:r>
              <a:rPr lang="en-US" sz="1200" dirty="0" err="1"/>
              <a:t>Muzny</a:t>
            </a:r>
            <a:r>
              <a:rPr lang="en-US" sz="1200" dirty="0"/>
              <a:t>, C.D.; </a:t>
            </a:r>
            <a:r>
              <a:rPr lang="en-US" sz="1200" dirty="0" err="1"/>
              <a:t>Kazakov</a:t>
            </a:r>
            <a:r>
              <a:rPr lang="en-US" sz="1200" dirty="0"/>
              <a:t>, A.; </a:t>
            </a:r>
            <a:r>
              <a:rPr lang="en-US" sz="1200" dirty="0" err="1"/>
              <a:t>Diky</a:t>
            </a:r>
            <a:r>
              <a:rPr lang="en-US" sz="1200" dirty="0"/>
              <a:t>, V.; Magee, J.W.; </a:t>
            </a:r>
            <a:r>
              <a:rPr lang="en-US" sz="1200" dirty="0" err="1"/>
              <a:t>Widegren</a:t>
            </a:r>
            <a:r>
              <a:rPr lang="en-US" sz="1200" dirty="0"/>
              <a:t>, J.A.; Chirico, R.D.; Marsh, K.N.; </a:t>
            </a:r>
            <a:r>
              <a:rPr lang="en-US" sz="1200" dirty="0" err="1"/>
              <a:t>Frenkel</a:t>
            </a:r>
            <a:r>
              <a:rPr lang="en-US" sz="1200" dirty="0"/>
              <a:t>, M., "</a:t>
            </a:r>
            <a:r>
              <a:rPr lang="en-US" sz="1200" dirty="0" err="1"/>
              <a:t>ILThermo</a:t>
            </a:r>
            <a:r>
              <a:rPr lang="en-US" sz="1200" dirty="0"/>
              <a:t>: A Free-Access Web Database for Thermodynamic Properties of Ionic Liquids." J. Chem. Eng. Data, 2007, 52(4), 1151-1159, </a:t>
            </a:r>
            <a:r>
              <a:rPr lang="en-US" sz="1200" dirty="0" err="1"/>
              <a:t>doi</a:t>
            </a:r>
            <a:r>
              <a:rPr lang="en-US" sz="1200" dirty="0"/>
              <a:t>: 10.1021/je700171f.</a:t>
            </a:r>
          </a:p>
          <a:p>
            <a:pPr algn="just"/>
            <a:r>
              <a:rPr lang="en-US" sz="1200" dirty="0"/>
              <a:t>[3] </a:t>
            </a:r>
            <a:r>
              <a:rPr lang="en-US" sz="1200" dirty="0" err="1"/>
              <a:t>Billard</a:t>
            </a:r>
            <a:r>
              <a:rPr lang="en-US" sz="1200" dirty="0"/>
              <a:t>, I., et al. "In silico design of new ionic liquids based on quantitative structure− property relationship models of ionic liquid viscosity." The Journal of Physical Chemistry B 115.1 (2010): 93-98.</a:t>
            </a:r>
          </a:p>
          <a:p>
            <a:pPr algn="just"/>
            <a:r>
              <a:rPr lang="en-US" sz="1200" dirty="0"/>
              <a:t>[4] </a:t>
            </a:r>
            <a:r>
              <a:rPr lang="en-US" sz="1200" dirty="0" err="1"/>
              <a:t>Sprenger</a:t>
            </a:r>
            <a:r>
              <a:rPr lang="en-US" sz="1200" dirty="0"/>
              <a:t>, K. G., Vance W. Jaeger, and Jim </a:t>
            </a:r>
            <a:r>
              <a:rPr lang="en-US" sz="1200" dirty="0" err="1"/>
              <a:t>Pfaendtner</a:t>
            </a:r>
            <a:r>
              <a:rPr lang="en-US" sz="1200" dirty="0"/>
              <a:t>. "The General AMBER Force Field (GAFF) Can Accurately Predict Thermodynamic and Transport Properties of Many Ionic Liquids." </a:t>
            </a:r>
            <a:r>
              <a:rPr lang="en-US" sz="1200" i="1" dirty="0"/>
              <a:t>The Journal of Physical Chemistry B</a:t>
            </a:r>
            <a:r>
              <a:rPr lang="en-US" sz="1200" dirty="0"/>
              <a:t> 119.18 (2015): 5882-5895</a:t>
            </a:r>
            <a:r>
              <a:rPr lang="en-US" sz="1200" dirty="0" smtClean="0"/>
              <a:t>.</a:t>
            </a:r>
            <a:endParaRPr lang="en-US" sz="1600" dirty="0" smtClean="0">
              <a:latin typeface="Helvetica"/>
              <a:cs typeface="Helvetica"/>
            </a:endParaRPr>
          </a:p>
        </p:txBody>
      </p:sp>
      <p:pic>
        <p:nvPicPr>
          <p:cNvPr id="27" name="Picture 26"/>
          <p:cNvPicPr/>
          <p:nvPr/>
        </p:nvPicPr>
        <p:blipFill>
          <a:blip r:embed="rId6">
            <a:extLst>
              <a:ext uri="{28A0092B-C50C-407E-A947-70E740481C1C}">
                <a14:useLocalDpi xmlns:a14="http://schemas.microsoft.com/office/drawing/2010/main" val="0"/>
              </a:ext>
            </a:extLst>
          </a:blip>
          <a:srcRect/>
          <a:stretch>
            <a:fillRect/>
          </a:stretch>
        </p:blipFill>
        <p:spPr bwMode="auto">
          <a:xfrm>
            <a:off x="663127" y="3732719"/>
            <a:ext cx="2971800" cy="1980565"/>
          </a:xfrm>
          <a:prstGeom prst="rect">
            <a:avLst/>
          </a:prstGeom>
          <a:noFill/>
          <a:ln>
            <a:noFill/>
          </a:ln>
        </p:spPr>
      </p:pic>
      <p:sp>
        <p:nvSpPr>
          <p:cNvPr id="28" name="TextBox 27"/>
          <p:cNvSpPr txBox="1"/>
          <p:nvPr/>
        </p:nvSpPr>
        <p:spPr>
          <a:xfrm>
            <a:off x="3525625" y="3881180"/>
            <a:ext cx="3608813" cy="2085749"/>
          </a:xfrm>
          <a:prstGeom prst="rect">
            <a:avLst/>
          </a:prstGeom>
          <a:noFill/>
        </p:spPr>
        <p:txBody>
          <a:bodyPr wrap="square" rtlCol="0">
            <a:spAutoFit/>
          </a:bodyPr>
          <a:lstStyle/>
          <a:p>
            <a:pPr algn="just"/>
            <a:r>
              <a:rPr lang="en-US" sz="1400" dirty="0" smtClean="0">
                <a:latin typeface="Helvetica"/>
                <a:cs typeface="Helvetica"/>
              </a:rPr>
              <a:t>Ionic liquids (ILs) are organic salts that have melting points below 100°C. As solvents, they  display</a:t>
            </a:r>
            <a:r>
              <a:rPr lang="en-US" altLang="zh-CN" sz="1400" dirty="0" smtClean="0">
                <a:latin typeface="Helvetica"/>
                <a:cs typeface="Helvetica"/>
              </a:rPr>
              <a:t>s</a:t>
            </a:r>
            <a:r>
              <a:rPr lang="en-US" sz="1400" dirty="0" smtClean="0">
                <a:latin typeface="Helvetica"/>
                <a:cs typeface="Helvetica"/>
              </a:rPr>
              <a:t> a number of unique properties that are not found in any conventional solvents, such as negligible vapor pressure, high temperature stability, large electrochemical stability window and very large design space, which make IL a promising </a:t>
            </a:r>
            <a:r>
              <a:rPr lang="en-US" altLang="zh-CN" sz="1400" dirty="0" smtClean="0">
                <a:latin typeface="Helvetica"/>
                <a:cs typeface="Helvetica"/>
              </a:rPr>
              <a:t>alternative</a:t>
            </a:r>
            <a:r>
              <a:rPr lang="en-US" sz="1400" dirty="0" smtClean="0">
                <a:latin typeface="Helvetica"/>
                <a:cs typeface="Helvetica"/>
              </a:rPr>
              <a:t> for battery electrolyte.</a:t>
            </a:r>
            <a:endParaRPr lang="en-US" sz="1400" dirty="0">
              <a:latin typeface="Helvetica"/>
              <a:cs typeface="Helvetica"/>
            </a:endParaRPr>
          </a:p>
        </p:txBody>
      </p:sp>
      <p:sp>
        <p:nvSpPr>
          <p:cNvPr id="29" name="Rectangle 28"/>
          <p:cNvSpPr/>
          <p:nvPr/>
        </p:nvSpPr>
        <p:spPr>
          <a:xfrm>
            <a:off x="1112739" y="5721855"/>
            <a:ext cx="2988013" cy="400110"/>
          </a:xfrm>
          <a:prstGeom prst="rect">
            <a:avLst/>
          </a:prstGeom>
        </p:spPr>
        <p:txBody>
          <a:bodyPr wrap="square">
            <a:spAutoFit/>
          </a:bodyPr>
          <a:lstStyle/>
          <a:p>
            <a:r>
              <a:rPr lang="en-US" sz="1000" dirty="0" smtClean="0">
                <a:latin typeface="Helvetica"/>
                <a:cs typeface="Helvetica"/>
              </a:rPr>
              <a:t>(A)Ethyl </a:t>
            </a:r>
            <a:r>
              <a:rPr lang="en-US" sz="1000" dirty="0">
                <a:latin typeface="Helvetica"/>
                <a:cs typeface="Helvetica"/>
              </a:rPr>
              <a:t>Sulfate (B) </a:t>
            </a:r>
            <a:r>
              <a:rPr lang="en-US" sz="1000" dirty="0" smtClean="0">
                <a:latin typeface="Helvetica"/>
                <a:cs typeface="Helvetica"/>
              </a:rPr>
              <a:t>Acetate </a:t>
            </a:r>
          </a:p>
          <a:p>
            <a:r>
              <a:rPr lang="en-US" sz="1000" dirty="0" smtClean="0">
                <a:latin typeface="Helvetica"/>
                <a:cs typeface="Helvetica"/>
              </a:rPr>
              <a:t>(C</a:t>
            </a:r>
            <a:r>
              <a:rPr lang="en-US" sz="1000" dirty="0">
                <a:latin typeface="Helvetica"/>
                <a:cs typeface="Helvetica"/>
              </a:rPr>
              <a:t>) 1-ethyl-3-methylimidazolium</a:t>
            </a:r>
          </a:p>
        </p:txBody>
      </p:sp>
      <p:sp>
        <p:nvSpPr>
          <p:cNvPr id="34" name="TextBox 33"/>
          <p:cNvSpPr txBox="1"/>
          <p:nvPr/>
        </p:nvSpPr>
        <p:spPr>
          <a:xfrm>
            <a:off x="578671" y="6093563"/>
            <a:ext cx="3560793" cy="2246769"/>
          </a:xfrm>
          <a:prstGeom prst="rect">
            <a:avLst/>
          </a:prstGeom>
          <a:noFill/>
        </p:spPr>
        <p:txBody>
          <a:bodyPr wrap="square" rtlCol="0">
            <a:spAutoFit/>
          </a:bodyPr>
          <a:lstStyle/>
          <a:p>
            <a:pPr algn="just"/>
            <a:r>
              <a:rPr lang="en-US" sz="1400" dirty="0" smtClean="0">
                <a:latin typeface="Helvetica"/>
                <a:cs typeface="Helvetica"/>
              </a:rPr>
              <a:t>Quantitative structure property relationship is a </a:t>
            </a:r>
            <a:r>
              <a:rPr lang="en-US" sz="1400" dirty="0" err="1" smtClean="0">
                <a:latin typeface="Helvetica"/>
                <a:cs typeface="Helvetica"/>
              </a:rPr>
              <a:t>cheminformatic</a:t>
            </a:r>
            <a:r>
              <a:rPr lang="en-US" sz="1400" dirty="0" smtClean="0">
                <a:latin typeface="Helvetica"/>
                <a:cs typeface="Helvetica"/>
              </a:rPr>
              <a:t> tool used in computer-aided mole</a:t>
            </a:r>
            <a:r>
              <a:rPr lang="en-US" altLang="zh-CN" sz="1400" dirty="0" smtClean="0">
                <a:latin typeface="Helvetica"/>
                <a:cs typeface="Helvetica"/>
              </a:rPr>
              <a:t>c</a:t>
            </a:r>
            <a:r>
              <a:rPr lang="en-US" sz="1400" dirty="0" smtClean="0">
                <a:latin typeface="Helvetica"/>
                <a:cs typeface="Helvetica"/>
              </a:rPr>
              <a:t>ular design. It links changes at molecular structure level to macroscopic properties. </a:t>
            </a:r>
            <a:r>
              <a:rPr lang="en-US" altLang="zh-CN" sz="1400" dirty="0" smtClean="0">
                <a:latin typeface="Helvetica"/>
                <a:cs typeface="Helvetica"/>
              </a:rPr>
              <a:t>QSPR</a:t>
            </a:r>
            <a:r>
              <a:rPr lang="zh-CN" altLang="en-US" sz="1400" dirty="0" smtClean="0">
                <a:latin typeface="Helvetica"/>
                <a:cs typeface="Helvetica"/>
              </a:rPr>
              <a:t> </a:t>
            </a:r>
            <a:r>
              <a:rPr lang="en-US" altLang="zh-CN" sz="1400" dirty="0" smtClean="0">
                <a:latin typeface="Helvetica"/>
                <a:cs typeface="Helvetica"/>
              </a:rPr>
              <a:t>differs</a:t>
            </a:r>
            <a:r>
              <a:rPr lang="zh-CN" altLang="en-US" sz="1400" dirty="0" smtClean="0">
                <a:latin typeface="Helvetica"/>
                <a:cs typeface="Helvetica"/>
              </a:rPr>
              <a:t> </a:t>
            </a:r>
            <a:r>
              <a:rPr lang="en-US" altLang="zh-CN" sz="1400" dirty="0" smtClean="0">
                <a:latin typeface="Helvetica"/>
                <a:cs typeface="Helvetica"/>
              </a:rPr>
              <a:t>from</a:t>
            </a:r>
            <a:r>
              <a:rPr lang="zh-CN" altLang="en-US" sz="1400" dirty="0" smtClean="0">
                <a:latin typeface="Helvetica"/>
                <a:cs typeface="Helvetica"/>
              </a:rPr>
              <a:t> </a:t>
            </a:r>
            <a:r>
              <a:rPr lang="en-US" altLang="zh-CN" sz="1400" dirty="0" smtClean="0">
                <a:latin typeface="Helvetica"/>
                <a:cs typeface="Helvetica"/>
              </a:rPr>
              <a:t>other</a:t>
            </a:r>
            <a:r>
              <a:rPr lang="zh-CN" altLang="en-US" sz="1400" dirty="0" smtClean="0">
                <a:latin typeface="Helvetica"/>
                <a:cs typeface="Helvetica"/>
              </a:rPr>
              <a:t> </a:t>
            </a:r>
            <a:r>
              <a:rPr lang="en-US" altLang="zh-CN" sz="1400" dirty="0" smtClean="0">
                <a:latin typeface="Helvetica"/>
                <a:cs typeface="Helvetica"/>
              </a:rPr>
              <a:t>areas</a:t>
            </a:r>
            <a:r>
              <a:rPr lang="zh-CN" altLang="en-US" sz="1400" dirty="0" smtClean="0">
                <a:latin typeface="Helvetica"/>
                <a:cs typeface="Helvetica"/>
              </a:rPr>
              <a:t> </a:t>
            </a:r>
            <a:r>
              <a:rPr lang="en-US" altLang="zh-CN" sz="1400" dirty="0" smtClean="0">
                <a:latin typeface="Helvetica"/>
                <a:cs typeface="Helvetica"/>
              </a:rPr>
              <a:t>of</a:t>
            </a:r>
            <a:r>
              <a:rPr lang="zh-CN" altLang="en-US" sz="1400" dirty="0" smtClean="0">
                <a:latin typeface="Helvetica"/>
                <a:cs typeface="Helvetica"/>
              </a:rPr>
              <a:t> </a:t>
            </a:r>
            <a:r>
              <a:rPr lang="en-US" altLang="zh-CN" sz="1400" dirty="0" smtClean="0">
                <a:latin typeface="Helvetica"/>
                <a:cs typeface="Helvetica"/>
              </a:rPr>
              <a:t>computational</a:t>
            </a:r>
            <a:r>
              <a:rPr lang="zh-CN" altLang="en-US" sz="1400" dirty="0" smtClean="0">
                <a:latin typeface="Helvetica"/>
                <a:cs typeface="Helvetica"/>
              </a:rPr>
              <a:t> </a:t>
            </a:r>
            <a:r>
              <a:rPr lang="en-US" altLang="zh-CN" sz="1400" dirty="0" smtClean="0">
                <a:latin typeface="Helvetica"/>
                <a:cs typeface="Helvetica"/>
              </a:rPr>
              <a:t>methods</a:t>
            </a:r>
            <a:r>
              <a:rPr lang="zh-CN" altLang="en-US" sz="1400" dirty="0" smtClean="0">
                <a:latin typeface="Helvetica"/>
                <a:cs typeface="Helvetica"/>
              </a:rPr>
              <a:t> </a:t>
            </a:r>
            <a:r>
              <a:rPr lang="en-US" altLang="zh-CN" sz="1400" dirty="0" smtClean="0">
                <a:latin typeface="Helvetica"/>
                <a:cs typeface="Helvetica"/>
              </a:rPr>
              <a:t>that</a:t>
            </a:r>
            <a:r>
              <a:rPr lang="zh-CN" altLang="en-US" sz="1400" dirty="0" smtClean="0">
                <a:latin typeface="Helvetica"/>
                <a:cs typeface="Helvetica"/>
              </a:rPr>
              <a:t> </a:t>
            </a:r>
            <a:r>
              <a:rPr lang="en-US" altLang="zh-CN" sz="1400" dirty="0" smtClean="0">
                <a:latin typeface="Helvetica"/>
                <a:cs typeface="Helvetica"/>
              </a:rPr>
              <a:t>base</a:t>
            </a:r>
            <a:r>
              <a:rPr lang="zh-CN" altLang="en-US" sz="1400" dirty="0" smtClean="0">
                <a:latin typeface="Helvetica"/>
                <a:cs typeface="Helvetica"/>
              </a:rPr>
              <a:t> </a:t>
            </a:r>
            <a:r>
              <a:rPr lang="en-US" altLang="zh-CN" sz="1400" dirty="0" smtClean="0">
                <a:latin typeface="Helvetica"/>
                <a:cs typeface="Helvetica"/>
              </a:rPr>
              <a:t>on</a:t>
            </a:r>
            <a:r>
              <a:rPr lang="zh-CN" altLang="en-US" sz="1400" dirty="0" smtClean="0">
                <a:latin typeface="Helvetica"/>
                <a:cs typeface="Helvetica"/>
              </a:rPr>
              <a:t> </a:t>
            </a:r>
            <a:r>
              <a:rPr lang="en-US" altLang="zh-CN" sz="1400" dirty="0" smtClean="0">
                <a:latin typeface="Helvetica"/>
                <a:cs typeface="Helvetica"/>
              </a:rPr>
              <a:t>physics</a:t>
            </a:r>
            <a:r>
              <a:rPr lang="zh-CN" altLang="en-US" sz="1400" dirty="0" smtClean="0">
                <a:latin typeface="Helvetica"/>
                <a:cs typeface="Helvetica"/>
              </a:rPr>
              <a:t> </a:t>
            </a:r>
            <a:r>
              <a:rPr lang="en-US" altLang="zh-CN" sz="1400" dirty="0" smtClean="0">
                <a:latin typeface="Helvetica"/>
                <a:cs typeface="Helvetica"/>
              </a:rPr>
              <a:t>law,</a:t>
            </a:r>
            <a:r>
              <a:rPr lang="zh-CN" altLang="en-US" sz="1400" dirty="0" smtClean="0">
                <a:latin typeface="Helvetica"/>
                <a:cs typeface="Helvetica"/>
              </a:rPr>
              <a:t> </a:t>
            </a:r>
            <a:r>
              <a:rPr lang="en-US" altLang="zh-CN" sz="1400" dirty="0" smtClean="0">
                <a:latin typeface="Helvetica"/>
                <a:cs typeface="Helvetica"/>
              </a:rPr>
              <a:t>such</a:t>
            </a:r>
            <a:r>
              <a:rPr lang="zh-CN" altLang="en-US" sz="1400" dirty="0" smtClean="0">
                <a:latin typeface="Helvetica"/>
                <a:cs typeface="Helvetica"/>
              </a:rPr>
              <a:t> </a:t>
            </a:r>
            <a:r>
              <a:rPr lang="en-US" altLang="zh-CN" sz="1400" dirty="0" smtClean="0">
                <a:latin typeface="Helvetica"/>
                <a:cs typeface="Helvetica"/>
              </a:rPr>
              <a:t>as</a:t>
            </a:r>
            <a:r>
              <a:rPr lang="zh-CN" altLang="en-US" sz="1400" dirty="0" smtClean="0">
                <a:latin typeface="Helvetica"/>
                <a:cs typeface="Helvetica"/>
              </a:rPr>
              <a:t> </a:t>
            </a:r>
            <a:r>
              <a:rPr lang="en-US" altLang="zh-CN" sz="1400" dirty="0" smtClean="0">
                <a:latin typeface="Helvetica"/>
                <a:cs typeface="Helvetica"/>
              </a:rPr>
              <a:t>quantum</a:t>
            </a:r>
            <a:r>
              <a:rPr lang="zh-CN" altLang="en-US" sz="1400" dirty="0" smtClean="0">
                <a:latin typeface="Helvetica"/>
                <a:cs typeface="Helvetica"/>
              </a:rPr>
              <a:t> </a:t>
            </a:r>
            <a:r>
              <a:rPr lang="en-US" altLang="zh-CN" sz="1400" dirty="0" smtClean="0">
                <a:latin typeface="Helvetica"/>
                <a:cs typeface="Helvetica"/>
              </a:rPr>
              <a:t>calculation</a:t>
            </a:r>
            <a:r>
              <a:rPr lang="zh-CN" altLang="en-US" sz="1400" dirty="0" smtClean="0">
                <a:latin typeface="Helvetica"/>
                <a:cs typeface="Helvetica"/>
              </a:rPr>
              <a:t> </a:t>
            </a:r>
            <a:r>
              <a:rPr lang="en-US" altLang="zh-CN" sz="1400" dirty="0" smtClean="0">
                <a:latin typeface="Helvetica"/>
                <a:cs typeface="Helvetica"/>
              </a:rPr>
              <a:t>or</a:t>
            </a:r>
            <a:r>
              <a:rPr lang="zh-CN" altLang="en-US" sz="1400" dirty="0" smtClean="0">
                <a:latin typeface="Helvetica"/>
                <a:cs typeface="Helvetica"/>
              </a:rPr>
              <a:t> </a:t>
            </a:r>
            <a:r>
              <a:rPr lang="en-US" altLang="zh-CN" sz="1400" dirty="0" smtClean="0">
                <a:latin typeface="Helvetica"/>
                <a:cs typeface="Helvetica"/>
              </a:rPr>
              <a:t>molecular</a:t>
            </a:r>
            <a:r>
              <a:rPr lang="zh-CN" altLang="en-US" sz="1400" dirty="0" smtClean="0">
                <a:latin typeface="Helvetica"/>
                <a:cs typeface="Helvetica"/>
              </a:rPr>
              <a:t> </a:t>
            </a:r>
            <a:r>
              <a:rPr lang="en-US" altLang="zh-CN" sz="1400" dirty="0" smtClean="0">
                <a:latin typeface="Helvetica"/>
                <a:cs typeface="Helvetica"/>
              </a:rPr>
              <a:t>dynamic</a:t>
            </a:r>
            <a:r>
              <a:rPr lang="zh-CN" altLang="en-US" sz="1400" dirty="0" smtClean="0">
                <a:latin typeface="Helvetica"/>
                <a:cs typeface="Helvetica"/>
              </a:rPr>
              <a:t> </a:t>
            </a:r>
            <a:r>
              <a:rPr lang="en-US" altLang="zh-CN" sz="1400" dirty="0" smtClean="0">
                <a:latin typeface="Helvetica"/>
                <a:cs typeface="Helvetica"/>
              </a:rPr>
              <a:t>simulations.</a:t>
            </a:r>
            <a:r>
              <a:rPr lang="zh-CN" altLang="en-US" sz="1400" dirty="0" smtClean="0">
                <a:latin typeface="Helvetica"/>
                <a:cs typeface="Helvetica"/>
              </a:rPr>
              <a:t> </a:t>
            </a:r>
            <a:r>
              <a:rPr lang="en-US" altLang="zh-CN" sz="1400" dirty="0">
                <a:latin typeface="Helvetica"/>
                <a:cs typeface="Helvetica"/>
              </a:rPr>
              <a:t>M</a:t>
            </a:r>
            <a:r>
              <a:rPr lang="en-US" altLang="zh-CN" sz="1400" dirty="0" smtClean="0">
                <a:latin typeface="Helvetica"/>
                <a:cs typeface="Helvetica"/>
              </a:rPr>
              <a:t>achine</a:t>
            </a:r>
            <a:r>
              <a:rPr lang="zh-CN" altLang="en-US" sz="1400" dirty="0" smtClean="0">
                <a:latin typeface="Helvetica"/>
                <a:cs typeface="Helvetica"/>
              </a:rPr>
              <a:t> </a:t>
            </a:r>
            <a:r>
              <a:rPr lang="en-US" altLang="zh-CN" sz="1400" dirty="0" smtClean="0">
                <a:latin typeface="Helvetica"/>
                <a:cs typeface="Helvetica"/>
              </a:rPr>
              <a:t>learning</a:t>
            </a:r>
            <a:r>
              <a:rPr lang="zh-CN" altLang="en-US" sz="1400" dirty="0" smtClean="0">
                <a:latin typeface="Helvetica"/>
                <a:cs typeface="Helvetica"/>
              </a:rPr>
              <a:t> </a:t>
            </a:r>
            <a:r>
              <a:rPr lang="en-US" altLang="zh-CN" sz="1400" dirty="0" smtClean="0">
                <a:latin typeface="Helvetica"/>
                <a:cs typeface="Helvetica"/>
              </a:rPr>
              <a:t>is</a:t>
            </a:r>
            <a:r>
              <a:rPr lang="zh-CN" altLang="en-US" sz="1400" dirty="0" smtClean="0">
                <a:latin typeface="Helvetica"/>
                <a:cs typeface="Helvetica"/>
              </a:rPr>
              <a:t> </a:t>
            </a:r>
            <a:r>
              <a:rPr lang="en-US" altLang="zh-CN" sz="1400" dirty="0" smtClean="0">
                <a:latin typeface="Helvetica"/>
                <a:cs typeface="Helvetica"/>
              </a:rPr>
              <a:t>one</a:t>
            </a:r>
            <a:r>
              <a:rPr lang="zh-CN" altLang="en-US" sz="1400" dirty="0" smtClean="0">
                <a:latin typeface="Helvetica"/>
                <a:cs typeface="Helvetica"/>
              </a:rPr>
              <a:t> </a:t>
            </a:r>
            <a:r>
              <a:rPr lang="en-US" altLang="zh-CN" sz="1400" dirty="0" smtClean="0">
                <a:latin typeface="Helvetica"/>
                <a:cs typeface="Helvetica"/>
              </a:rPr>
              <a:t>of</a:t>
            </a:r>
            <a:r>
              <a:rPr lang="zh-CN" altLang="en-US" sz="1400" dirty="0" smtClean="0">
                <a:latin typeface="Helvetica"/>
                <a:cs typeface="Helvetica"/>
              </a:rPr>
              <a:t> </a:t>
            </a:r>
            <a:r>
              <a:rPr lang="en-US" altLang="zh-CN" sz="1400" dirty="0" smtClean="0">
                <a:latin typeface="Helvetica"/>
                <a:cs typeface="Helvetica"/>
              </a:rPr>
              <a:t>the</a:t>
            </a:r>
            <a:r>
              <a:rPr lang="zh-CN" altLang="en-US" sz="1400" dirty="0" smtClean="0">
                <a:latin typeface="Helvetica"/>
                <a:cs typeface="Helvetica"/>
              </a:rPr>
              <a:t> </a:t>
            </a:r>
            <a:r>
              <a:rPr lang="en-US" altLang="zh-CN" sz="1400" dirty="0" smtClean="0">
                <a:latin typeface="Helvetica"/>
                <a:cs typeface="Helvetica"/>
              </a:rPr>
              <a:t>methods</a:t>
            </a:r>
            <a:r>
              <a:rPr lang="zh-CN" altLang="en-US" sz="1400" dirty="0" smtClean="0">
                <a:latin typeface="Helvetica"/>
                <a:cs typeface="Helvetica"/>
              </a:rPr>
              <a:t> </a:t>
            </a:r>
            <a:r>
              <a:rPr lang="en-US" altLang="zh-CN" sz="1400" dirty="0" smtClean="0">
                <a:latin typeface="Helvetica"/>
                <a:cs typeface="Helvetica"/>
              </a:rPr>
              <a:t>in</a:t>
            </a:r>
            <a:r>
              <a:rPr lang="zh-CN" altLang="en-US" sz="1400" dirty="0" smtClean="0">
                <a:latin typeface="Helvetica"/>
                <a:cs typeface="Helvetica"/>
              </a:rPr>
              <a:t> </a:t>
            </a:r>
            <a:r>
              <a:rPr lang="en-US" altLang="zh-CN" sz="1400" dirty="0" smtClean="0">
                <a:latin typeface="Helvetica"/>
                <a:cs typeface="Helvetica"/>
              </a:rPr>
              <a:t>QSPR</a:t>
            </a:r>
            <a:r>
              <a:rPr lang="en-US" altLang="zh-CN" sz="1400" dirty="0">
                <a:latin typeface="Helvetica"/>
                <a:cs typeface="Helvetica"/>
              </a:rPr>
              <a:t>.</a:t>
            </a:r>
            <a:endParaRPr lang="en-US" sz="1400" dirty="0" smtClean="0">
              <a:latin typeface="Helvetica"/>
              <a:cs typeface="Helvetica"/>
            </a:endParaRPr>
          </a:p>
        </p:txBody>
      </p:sp>
      <p:sp>
        <p:nvSpPr>
          <p:cNvPr id="70" name="Rectangle 69"/>
          <p:cNvSpPr/>
          <p:nvPr/>
        </p:nvSpPr>
        <p:spPr>
          <a:xfrm>
            <a:off x="7695291" y="3921699"/>
            <a:ext cx="10413952" cy="551722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887778" y="13436428"/>
            <a:ext cx="4261749" cy="2031325"/>
          </a:xfrm>
          <a:prstGeom prst="rect">
            <a:avLst/>
          </a:prstGeom>
          <a:noFill/>
        </p:spPr>
        <p:txBody>
          <a:bodyPr wrap="square" rtlCol="0">
            <a:spAutoFit/>
          </a:bodyPr>
          <a:lstStyle/>
          <a:p>
            <a:pPr algn="just"/>
            <a:r>
              <a:rPr lang="en-US" altLang="zh-CN" sz="1400" dirty="0" err="1"/>
              <a:t>RDKit</a:t>
            </a:r>
            <a:r>
              <a:rPr lang="zh-CN" altLang="en-US" sz="1400" dirty="0"/>
              <a:t> </a:t>
            </a:r>
            <a:r>
              <a:rPr lang="en-US" altLang="zh-CN" sz="1400" dirty="0"/>
              <a:t>is</a:t>
            </a:r>
            <a:r>
              <a:rPr lang="zh-CN" altLang="en-US" sz="1400" dirty="0"/>
              <a:t> </a:t>
            </a:r>
            <a:r>
              <a:rPr lang="en-US" altLang="zh-CN" sz="1400" dirty="0"/>
              <a:t>an</a:t>
            </a:r>
            <a:r>
              <a:rPr lang="zh-CN" altLang="en-US" sz="1400" dirty="0"/>
              <a:t> </a:t>
            </a:r>
            <a:r>
              <a:rPr lang="en-US" altLang="zh-CN" sz="1400" dirty="0"/>
              <a:t>open</a:t>
            </a:r>
            <a:r>
              <a:rPr lang="zh-CN" altLang="en-US" sz="1400" dirty="0"/>
              <a:t> </a:t>
            </a:r>
            <a:r>
              <a:rPr lang="en-US" altLang="zh-CN" sz="1400" dirty="0"/>
              <a:t>source</a:t>
            </a:r>
            <a:r>
              <a:rPr lang="zh-CN" altLang="en-US" sz="1400" dirty="0"/>
              <a:t> </a:t>
            </a:r>
            <a:r>
              <a:rPr lang="en-US" altLang="zh-CN" sz="1400" dirty="0"/>
              <a:t>cheminformatics</a:t>
            </a:r>
            <a:r>
              <a:rPr lang="zh-CN" altLang="en-US" sz="1400" dirty="0"/>
              <a:t> </a:t>
            </a:r>
            <a:r>
              <a:rPr lang="en-US" altLang="zh-CN" sz="1400" dirty="0"/>
              <a:t>toolkit</a:t>
            </a:r>
            <a:r>
              <a:rPr lang="zh-CN" altLang="en-US" sz="1400" dirty="0"/>
              <a:t> </a:t>
            </a:r>
            <a:r>
              <a:rPr lang="en-US" altLang="zh-CN" sz="1400" dirty="0"/>
              <a:t>for</a:t>
            </a:r>
            <a:r>
              <a:rPr lang="zh-CN" altLang="en-US" sz="1400" dirty="0"/>
              <a:t> </a:t>
            </a:r>
            <a:r>
              <a:rPr lang="en-US" altLang="zh-CN" sz="1400" dirty="0"/>
              <a:t>python.</a:t>
            </a:r>
            <a:r>
              <a:rPr lang="zh-CN" altLang="en-US" sz="1400" dirty="0"/>
              <a:t> </a:t>
            </a:r>
            <a:r>
              <a:rPr lang="en-US" altLang="zh-CN" sz="1400" dirty="0"/>
              <a:t>It</a:t>
            </a:r>
            <a:r>
              <a:rPr lang="zh-CN" altLang="en-US" sz="1400" dirty="0"/>
              <a:t> </a:t>
            </a:r>
            <a:r>
              <a:rPr lang="en-US" altLang="zh-CN" sz="1400" dirty="0"/>
              <a:t>reads</a:t>
            </a:r>
            <a:r>
              <a:rPr lang="zh-CN" altLang="en-US" sz="1400" dirty="0"/>
              <a:t> </a:t>
            </a:r>
            <a:r>
              <a:rPr lang="en-US" altLang="zh-CN" sz="1400" dirty="0"/>
              <a:t>molecule</a:t>
            </a:r>
            <a:r>
              <a:rPr lang="zh-CN" altLang="en-US" sz="1400" dirty="0"/>
              <a:t> </a:t>
            </a:r>
            <a:r>
              <a:rPr lang="en-US" altLang="zh-CN" sz="1400" dirty="0"/>
              <a:t>structure</a:t>
            </a:r>
            <a:r>
              <a:rPr lang="zh-CN" altLang="en-US" sz="1400" dirty="0"/>
              <a:t> </a:t>
            </a:r>
            <a:r>
              <a:rPr lang="en-US" altLang="zh-CN" sz="1400" dirty="0"/>
              <a:t>from</a:t>
            </a:r>
            <a:r>
              <a:rPr lang="zh-CN" altLang="en-US" sz="1400" dirty="0"/>
              <a:t> </a:t>
            </a:r>
            <a:r>
              <a:rPr lang="en-US" altLang="zh-CN" sz="1400" dirty="0"/>
              <a:t>string</a:t>
            </a:r>
            <a:r>
              <a:rPr lang="zh-CN" altLang="en-US" sz="1400" dirty="0"/>
              <a:t> </a:t>
            </a:r>
            <a:r>
              <a:rPr lang="en-US" altLang="zh-CN" sz="1400" dirty="0"/>
              <a:t>form</a:t>
            </a:r>
            <a:r>
              <a:rPr lang="zh-CN" altLang="en-US" sz="1400" dirty="0"/>
              <a:t> </a:t>
            </a:r>
            <a:r>
              <a:rPr lang="en-US" altLang="zh-CN" sz="1400" dirty="0"/>
              <a:t>notations</a:t>
            </a:r>
            <a:r>
              <a:rPr lang="zh-CN" altLang="en-US" sz="1400" dirty="0"/>
              <a:t> </a:t>
            </a:r>
            <a:r>
              <a:rPr lang="en-US" altLang="zh-CN" sz="1400" dirty="0"/>
              <a:t>such</a:t>
            </a:r>
            <a:r>
              <a:rPr lang="zh-CN" altLang="en-US" sz="1400" dirty="0"/>
              <a:t> </a:t>
            </a:r>
            <a:r>
              <a:rPr lang="en-US" altLang="zh-CN" sz="1400" dirty="0"/>
              <a:t>as</a:t>
            </a:r>
            <a:r>
              <a:rPr lang="zh-CN" altLang="en-US" sz="1400" dirty="0"/>
              <a:t> </a:t>
            </a:r>
            <a:r>
              <a:rPr lang="en-US" altLang="zh-CN" sz="1400" dirty="0"/>
              <a:t>SMILES/SMARTS</a:t>
            </a:r>
            <a:r>
              <a:rPr lang="en-US" altLang="zh-CN" sz="1400" dirty="0" smtClean="0">
                <a:cs typeface="Helvetica"/>
              </a:rPr>
              <a:t>,</a:t>
            </a:r>
            <a:r>
              <a:rPr lang="zh-CN" altLang="en-US" sz="1400" dirty="0" smtClean="0">
                <a:cs typeface="Helvetica"/>
              </a:rPr>
              <a:t> </a:t>
            </a:r>
            <a:r>
              <a:rPr lang="en-US" altLang="zh-CN" sz="1400" dirty="0" smtClean="0">
                <a:cs typeface="Helvetica"/>
              </a:rPr>
              <a:t>or</a:t>
            </a:r>
            <a:r>
              <a:rPr lang="zh-CN" altLang="en-US" sz="1400" dirty="0" smtClean="0">
                <a:cs typeface="Helvetica"/>
              </a:rPr>
              <a:t> </a:t>
            </a:r>
            <a:r>
              <a:rPr lang="en-US" altLang="zh-CN" sz="1400" dirty="0" smtClean="0">
                <a:cs typeface="Helvetica"/>
              </a:rPr>
              <a:t>structure</a:t>
            </a:r>
            <a:r>
              <a:rPr lang="zh-CN" altLang="en-US" sz="1400" dirty="0" smtClean="0">
                <a:cs typeface="Helvetica"/>
              </a:rPr>
              <a:t> </a:t>
            </a:r>
            <a:r>
              <a:rPr lang="en-US" altLang="zh-CN" sz="1400" dirty="0" smtClean="0">
                <a:cs typeface="Helvetica"/>
              </a:rPr>
              <a:t>file</a:t>
            </a:r>
            <a:r>
              <a:rPr lang="zh-CN" altLang="en-US" sz="1400" dirty="0">
                <a:cs typeface="Helvetica"/>
              </a:rPr>
              <a:t> </a:t>
            </a:r>
            <a:r>
              <a:rPr lang="en-US" altLang="zh-CN" sz="1400" dirty="0" smtClean="0">
                <a:cs typeface="Helvetica"/>
              </a:rPr>
              <a:t>like</a:t>
            </a:r>
            <a:r>
              <a:rPr lang="zh-CN" altLang="en-US" sz="1400" dirty="0" smtClean="0">
                <a:cs typeface="Helvetica"/>
              </a:rPr>
              <a:t> </a:t>
            </a:r>
            <a:r>
              <a:rPr lang="en-US" altLang="zh-CN" sz="1400" dirty="0" smtClean="0">
                <a:cs typeface="Helvetica"/>
              </a:rPr>
              <a:t>PDB,</a:t>
            </a:r>
            <a:r>
              <a:rPr lang="zh-CN" altLang="en-US" sz="1400" dirty="0" smtClean="0">
                <a:cs typeface="Helvetica"/>
              </a:rPr>
              <a:t> </a:t>
            </a:r>
            <a:r>
              <a:rPr lang="en-US" altLang="zh-CN" sz="1400" dirty="0" smtClean="0">
                <a:cs typeface="Helvetica"/>
              </a:rPr>
              <a:t>and</a:t>
            </a:r>
            <a:r>
              <a:rPr lang="zh-CN" altLang="en-US" sz="1400" dirty="0" smtClean="0">
                <a:cs typeface="Helvetica"/>
              </a:rPr>
              <a:t> </a:t>
            </a:r>
            <a:r>
              <a:rPr lang="en-US" altLang="zh-CN" sz="1400" dirty="0" smtClean="0">
                <a:cs typeface="Helvetica"/>
              </a:rPr>
              <a:t>generates</a:t>
            </a:r>
            <a:r>
              <a:rPr lang="zh-CN" altLang="en-US" sz="1400" dirty="0" smtClean="0">
                <a:cs typeface="Helvetica"/>
              </a:rPr>
              <a:t> </a:t>
            </a:r>
            <a:r>
              <a:rPr lang="en-US" altLang="zh-CN" sz="1400" dirty="0" smtClean="0">
                <a:cs typeface="Helvetica"/>
              </a:rPr>
              <a:t>encoded</a:t>
            </a:r>
            <a:r>
              <a:rPr lang="zh-CN" altLang="en-US" sz="1400" dirty="0" smtClean="0">
                <a:cs typeface="Helvetica"/>
              </a:rPr>
              <a:t> </a:t>
            </a:r>
            <a:r>
              <a:rPr lang="en-US" altLang="zh-CN" sz="1400" dirty="0" smtClean="0">
                <a:cs typeface="Helvetica"/>
              </a:rPr>
              <a:t>descriptors/finger</a:t>
            </a:r>
            <a:r>
              <a:rPr lang="zh-CN" altLang="en-US" sz="1400" dirty="0" smtClean="0">
                <a:cs typeface="Helvetica"/>
              </a:rPr>
              <a:t> </a:t>
            </a:r>
            <a:r>
              <a:rPr lang="en-US" altLang="zh-CN" sz="1400" dirty="0" smtClean="0">
                <a:cs typeface="Helvetica"/>
              </a:rPr>
              <a:t>prints</a:t>
            </a:r>
            <a:r>
              <a:rPr lang="zh-CN" altLang="en-US" sz="1400" dirty="0" smtClean="0">
                <a:cs typeface="Helvetica"/>
              </a:rPr>
              <a:t> </a:t>
            </a:r>
            <a:r>
              <a:rPr lang="en-US" altLang="zh-CN" sz="1400" dirty="0" smtClean="0">
                <a:cs typeface="Helvetica"/>
              </a:rPr>
              <a:t>of</a:t>
            </a:r>
            <a:r>
              <a:rPr lang="zh-CN" altLang="en-US" sz="1400" dirty="0" smtClean="0">
                <a:cs typeface="Helvetica"/>
              </a:rPr>
              <a:t> </a:t>
            </a:r>
            <a:r>
              <a:rPr lang="en-US" altLang="zh-CN" sz="1400" dirty="0" smtClean="0">
                <a:cs typeface="Helvetica"/>
              </a:rPr>
              <a:t>the</a:t>
            </a:r>
            <a:r>
              <a:rPr lang="zh-CN" altLang="en-US" sz="1400" dirty="0" smtClean="0">
                <a:cs typeface="Helvetica"/>
              </a:rPr>
              <a:t> </a:t>
            </a:r>
            <a:r>
              <a:rPr lang="en-US" altLang="zh-CN" sz="1400" dirty="0" smtClean="0">
                <a:cs typeface="Helvetica"/>
              </a:rPr>
              <a:t>molecule.</a:t>
            </a:r>
            <a:r>
              <a:rPr lang="zh-CN" altLang="en-US" sz="1400" dirty="0" smtClean="0">
                <a:cs typeface="Helvetica"/>
              </a:rPr>
              <a:t> </a:t>
            </a:r>
            <a:r>
              <a:rPr lang="en-US" altLang="zh-CN" sz="1400" dirty="0" smtClean="0">
                <a:cs typeface="Helvetica"/>
              </a:rPr>
              <a:t>These</a:t>
            </a:r>
            <a:r>
              <a:rPr lang="zh-CN" altLang="en-US" sz="1400" dirty="0" smtClean="0">
                <a:cs typeface="Helvetica"/>
              </a:rPr>
              <a:t> </a:t>
            </a:r>
            <a:r>
              <a:rPr lang="en-US" altLang="zh-CN" sz="1400" dirty="0" smtClean="0">
                <a:cs typeface="Helvetica"/>
              </a:rPr>
              <a:t>descriptors/finger</a:t>
            </a:r>
            <a:r>
              <a:rPr lang="zh-CN" altLang="en-US" sz="1400" dirty="0" smtClean="0">
                <a:cs typeface="Helvetica"/>
              </a:rPr>
              <a:t> </a:t>
            </a:r>
            <a:r>
              <a:rPr lang="en-US" altLang="zh-CN" sz="1400" dirty="0" smtClean="0">
                <a:cs typeface="Helvetica"/>
              </a:rPr>
              <a:t>prints</a:t>
            </a:r>
            <a:r>
              <a:rPr lang="zh-CN" altLang="en-US" sz="1400" dirty="0" smtClean="0">
                <a:cs typeface="Helvetica"/>
              </a:rPr>
              <a:t> </a:t>
            </a:r>
            <a:r>
              <a:rPr lang="en-US" altLang="zh-CN" sz="1400" dirty="0" smtClean="0">
                <a:cs typeface="Helvetica"/>
              </a:rPr>
              <a:t>are</a:t>
            </a:r>
            <a:r>
              <a:rPr lang="zh-CN" altLang="en-US" sz="1400" dirty="0" smtClean="0">
                <a:cs typeface="Helvetica"/>
              </a:rPr>
              <a:t> </a:t>
            </a:r>
            <a:r>
              <a:rPr lang="en-US" altLang="zh-CN" sz="1400" dirty="0" smtClean="0">
                <a:cs typeface="Helvetica"/>
              </a:rPr>
              <a:t>the</a:t>
            </a:r>
            <a:r>
              <a:rPr lang="zh-CN" altLang="en-US" sz="1400" dirty="0" smtClean="0">
                <a:cs typeface="Helvetica"/>
              </a:rPr>
              <a:t> </a:t>
            </a:r>
            <a:r>
              <a:rPr lang="en-US" altLang="zh-CN" sz="1400" dirty="0" smtClean="0">
                <a:cs typeface="Helvetica"/>
              </a:rPr>
              <a:t>quantitative</a:t>
            </a:r>
            <a:r>
              <a:rPr lang="zh-CN" altLang="en-US" sz="1400" dirty="0" smtClean="0">
                <a:cs typeface="Helvetica"/>
              </a:rPr>
              <a:t> </a:t>
            </a:r>
            <a:r>
              <a:rPr lang="en-US" altLang="zh-CN" sz="1400" dirty="0" smtClean="0">
                <a:cs typeface="Helvetica"/>
              </a:rPr>
              <a:t>features</a:t>
            </a:r>
            <a:r>
              <a:rPr lang="zh-CN" altLang="en-US" sz="1400" dirty="0" smtClean="0">
                <a:cs typeface="Helvetica"/>
              </a:rPr>
              <a:t> </a:t>
            </a:r>
            <a:r>
              <a:rPr lang="en-US" altLang="zh-CN" sz="1400" dirty="0" smtClean="0">
                <a:cs typeface="Helvetica"/>
              </a:rPr>
              <a:t>that</a:t>
            </a:r>
            <a:r>
              <a:rPr lang="zh-CN" altLang="en-US" sz="1400" dirty="0" smtClean="0">
                <a:cs typeface="Helvetica"/>
              </a:rPr>
              <a:t> </a:t>
            </a:r>
            <a:r>
              <a:rPr lang="en-US" altLang="zh-CN" sz="1400" dirty="0" smtClean="0">
                <a:cs typeface="Helvetica"/>
              </a:rPr>
              <a:t>represents</a:t>
            </a:r>
            <a:r>
              <a:rPr lang="zh-CN" altLang="en-US" sz="1400" dirty="0" smtClean="0">
                <a:cs typeface="Helvetica"/>
              </a:rPr>
              <a:t> </a:t>
            </a:r>
            <a:r>
              <a:rPr lang="en-US" altLang="zh-CN" sz="1400" dirty="0" smtClean="0">
                <a:cs typeface="Helvetica"/>
              </a:rPr>
              <a:t>topological,</a:t>
            </a:r>
            <a:r>
              <a:rPr lang="zh-CN" altLang="en-US" sz="1400" dirty="0" smtClean="0">
                <a:cs typeface="Helvetica"/>
              </a:rPr>
              <a:t> </a:t>
            </a:r>
            <a:r>
              <a:rPr lang="en-US" altLang="zh-CN" sz="1400" dirty="0" smtClean="0">
                <a:cs typeface="Helvetica"/>
              </a:rPr>
              <a:t>structural,</a:t>
            </a:r>
            <a:r>
              <a:rPr lang="zh-CN" altLang="en-US" sz="1400" dirty="0" smtClean="0">
                <a:cs typeface="Helvetica"/>
              </a:rPr>
              <a:t> </a:t>
            </a:r>
            <a:r>
              <a:rPr lang="en-US" altLang="zh-CN" sz="1400" dirty="0" smtClean="0">
                <a:cs typeface="Helvetica"/>
              </a:rPr>
              <a:t>quantum</a:t>
            </a:r>
            <a:r>
              <a:rPr lang="zh-CN" altLang="en-US" sz="1400" dirty="0" smtClean="0">
                <a:cs typeface="Helvetica"/>
              </a:rPr>
              <a:t> </a:t>
            </a:r>
            <a:r>
              <a:rPr lang="en-US" altLang="zh-CN" sz="1400" dirty="0" smtClean="0">
                <a:cs typeface="Helvetica"/>
              </a:rPr>
              <a:t>mechanical</a:t>
            </a:r>
            <a:r>
              <a:rPr lang="zh-CN" altLang="en-US" sz="1400" dirty="0" smtClean="0">
                <a:cs typeface="Helvetica"/>
              </a:rPr>
              <a:t> </a:t>
            </a:r>
            <a:r>
              <a:rPr lang="en-US" altLang="zh-CN" sz="1400" dirty="0" smtClean="0">
                <a:cs typeface="Helvetica"/>
              </a:rPr>
              <a:t>and</a:t>
            </a:r>
            <a:r>
              <a:rPr lang="zh-CN" altLang="en-US" sz="1400" dirty="0" smtClean="0">
                <a:cs typeface="Helvetica"/>
              </a:rPr>
              <a:t> </a:t>
            </a:r>
            <a:r>
              <a:rPr lang="en-US" altLang="zh-CN" sz="1400" dirty="0" smtClean="0">
                <a:cs typeface="Helvetica"/>
              </a:rPr>
              <a:t>constitutional</a:t>
            </a:r>
            <a:r>
              <a:rPr lang="zh-CN" altLang="en-US" sz="1400" dirty="0" smtClean="0">
                <a:cs typeface="Helvetica"/>
              </a:rPr>
              <a:t> </a:t>
            </a:r>
            <a:r>
              <a:rPr lang="en-US" altLang="zh-CN" sz="1400" dirty="0" smtClean="0">
                <a:cs typeface="Helvetica"/>
              </a:rPr>
              <a:t>information</a:t>
            </a:r>
            <a:r>
              <a:rPr lang="zh-CN" altLang="en-US" sz="1400" dirty="0" smtClean="0">
                <a:cs typeface="Helvetica"/>
              </a:rPr>
              <a:t> </a:t>
            </a:r>
            <a:r>
              <a:rPr lang="en-US" altLang="zh-CN" sz="1400" dirty="0" smtClean="0">
                <a:cs typeface="Helvetica"/>
              </a:rPr>
              <a:t>of</a:t>
            </a:r>
            <a:r>
              <a:rPr lang="zh-CN" altLang="en-US" sz="1400" dirty="0" smtClean="0">
                <a:cs typeface="Helvetica"/>
              </a:rPr>
              <a:t> </a:t>
            </a:r>
            <a:r>
              <a:rPr lang="en-US" altLang="zh-CN" sz="1400" dirty="0" smtClean="0">
                <a:cs typeface="Helvetica"/>
              </a:rPr>
              <a:t>the</a:t>
            </a:r>
            <a:r>
              <a:rPr lang="zh-CN" altLang="en-US" sz="1400" dirty="0" smtClean="0">
                <a:cs typeface="Helvetica"/>
              </a:rPr>
              <a:t> </a:t>
            </a:r>
            <a:r>
              <a:rPr lang="en-US" altLang="zh-CN" sz="1400" dirty="0" smtClean="0">
                <a:cs typeface="Helvetica"/>
              </a:rPr>
              <a:t>molecule.</a:t>
            </a:r>
            <a:r>
              <a:rPr lang="zh-CN" altLang="en-US" sz="1400" dirty="0" smtClean="0">
                <a:cs typeface="Helvetica"/>
              </a:rPr>
              <a:t> </a:t>
            </a:r>
            <a:r>
              <a:rPr lang="en-US" altLang="zh-CN" sz="1400" dirty="0" err="1" smtClean="0">
                <a:cs typeface="Helvetica"/>
              </a:rPr>
              <a:t>Rdkit</a:t>
            </a:r>
            <a:r>
              <a:rPr lang="zh-CN" altLang="en-US" sz="1400" dirty="0" smtClean="0">
                <a:cs typeface="Helvetica"/>
              </a:rPr>
              <a:t> </a:t>
            </a:r>
            <a:r>
              <a:rPr lang="en-US" altLang="zh-CN" sz="1400" dirty="0" smtClean="0">
                <a:cs typeface="Helvetica"/>
              </a:rPr>
              <a:t>is</a:t>
            </a:r>
            <a:r>
              <a:rPr lang="zh-CN" altLang="en-US" sz="1400" dirty="0" smtClean="0">
                <a:cs typeface="Helvetica"/>
              </a:rPr>
              <a:t> </a:t>
            </a:r>
            <a:r>
              <a:rPr lang="en-US" altLang="zh-CN" sz="1400" dirty="0" smtClean="0">
                <a:cs typeface="Helvetica"/>
              </a:rPr>
              <a:t>also</a:t>
            </a:r>
            <a:r>
              <a:rPr lang="zh-CN" altLang="en-US" sz="1400" dirty="0" smtClean="0">
                <a:cs typeface="Helvetica"/>
              </a:rPr>
              <a:t> </a:t>
            </a:r>
            <a:r>
              <a:rPr lang="en-US" altLang="zh-CN" sz="1400" dirty="0" smtClean="0">
                <a:cs typeface="Helvetica"/>
              </a:rPr>
              <a:t>powerful</a:t>
            </a:r>
            <a:r>
              <a:rPr lang="zh-CN" altLang="en-US" sz="1400" dirty="0" smtClean="0">
                <a:cs typeface="Helvetica"/>
              </a:rPr>
              <a:t> </a:t>
            </a:r>
            <a:r>
              <a:rPr lang="en-US" altLang="zh-CN" sz="1400" dirty="0" smtClean="0">
                <a:cs typeface="Helvetica"/>
              </a:rPr>
              <a:t>on</a:t>
            </a:r>
            <a:r>
              <a:rPr lang="zh-CN" altLang="en-US" sz="1400" dirty="0" smtClean="0">
                <a:cs typeface="Helvetica"/>
              </a:rPr>
              <a:t> </a:t>
            </a:r>
            <a:r>
              <a:rPr lang="en-US" altLang="zh-CN" sz="1400" dirty="0" smtClean="0">
                <a:cs typeface="Helvetica"/>
              </a:rPr>
              <a:t>visualizing</a:t>
            </a:r>
            <a:r>
              <a:rPr lang="zh-CN" altLang="en-US" sz="1400" dirty="0" smtClean="0">
                <a:cs typeface="Helvetica"/>
              </a:rPr>
              <a:t> </a:t>
            </a:r>
            <a:r>
              <a:rPr lang="en-US" altLang="zh-CN" sz="1400" dirty="0" smtClean="0">
                <a:cs typeface="Helvetica"/>
              </a:rPr>
              <a:t>molecular</a:t>
            </a:r>
            <a:r>
              <a:rPr lang="zh-CN" altLang="en-US" sz="1400" dirty="0" smtClean="0">
                <a:cs typeface="Helvetica"/>
              </a:rPr>
              <a:t> </a:t>
            </a:r>
            <a:r>
              <a:rPr lang="en-US" altLang="zh-CN" sz="1400" dirty="0" smtClean="0">
                <a:cs typeface="Helvetica"/>
              </a:rPr>
              <a:t>structure</a:t>
            </a:r>
            <a:r>
              <a:rPr lang="zh-CN" altLang="en-US" sz="1400" dirty="0" smtClean="0">
                <a:cs typeface="Helvetica"/>
              </a:rPr>
              <a:t> </a:t>
            </a:r>
            <a:r>
              <a:rPr lang="en-US" altLang="zh-CN" sz="1400" dirty="0" smtClean="0">
                <a:cs typeface="Helvetica"/>
              </a:rPr>
              <a:t>and</a:t>
            </a:r>
            <a:r>
              <a:rPr lang="zh-CN" altLang="en-US" sz="1400" dirty="0" smtClean="0">
                <a:cs typeface="Helvetica"/>
              </a:rPr>
              <a:t> </a:t>
            </a:r>
            <a:r>
              <a:rPr lang="en-US" altLang="zh-CN" sz="1400" dirty="0" smtClean="0">
                <a:cs typeface="Helvetica"/>
              </a:rPr>
              <a:t>descriptors.</a:t>
            </a:r>
            <a:endParaRPr lang="en-US" sz="1400" dirty="0" smtClean="0">
              <a:cs typeface="Helvetica"/>
            </a:endParaRPr>
          </a:p>
        </p:txBody>
      </p:sp>
      <p:sp>
        <p:nvSpPr>
          <p:cNvPr id="54" name="TextBox 53"/>
          <p:cNvSpPr txBox="1"/>
          <p:nvPr/>
        </p:nvSpPr>
        <p:spPr>
          <a:xfrm>
            <a:off x="19885081" y="12340408"/>
            <a:ext cx="6050945" cy="584776"/>
          </a:xfrm>
          <a:prstGeom prst="rect">
            <a:avLst/>
          </a:prstGeom>
          <a:noFill/>
        </p:spPr>
        <p:txBody>
          <a:bodyPr wrap="square" rtlCol="0">
            <a:spAutoFit/>
          </a:bodyPr>
          <a:lstStyle/>
          <a:p>
            <a:pPr algn="ctr"/>
            <a:r>
              <a:rPr lang="en-US" sz="3200" b="1" dirty="0" smtClean="0">
                <a:latin typeface="Helvetica"/>
                <a:cs typeface="Helvetica"/>
              </a:rPr>
              <a:t>Future Work</a:t>
            </a:r>
            <a:endParaRPr lang="en-US" sz="3200" b="1" dirty="0">
              <a:latin typeface="Helvetica"/>
              <a:cs typeface="Helvetica"/>
            </a:endParaRPr>
          </a:p>
        </p:txBody>
      </p:sp>
      <p:sp>
        <p:nvSpPr>
          <p:cNvPr id="56" name="TextBox 55"/>
          <p:cNvSpPr txBox="1"/>
          <p:nvPr/>
        </p:nvSpPr>
        <p:spPr>
          <a:xfrm>
            <a:off x="18683589" y="12931259"/>
            <a:ext cx="8001701" cy="1569660"/>
          </a:xfrm>
          <a:prstGeom prst="rect">
            <a:avLst/>
          </a:prstGeom>
          <a:noFill/>
        </p:spPr>
        <p:txBody>
          <a:bodyPr wrap="square" rtlCol="0">
            <a:spAutoFit/>
          </a:bodyPr>
          <a:lstStyle/>
          <a:p>
            <a:pPr marL="457200" indent="-457200" algn="just">
              <a:buAutoNum type="arabicPeriod"/>
            </a:pPr>
            <a:r>
              <a:rPr lang="en-US" altLang="zh-CN" sz="1600" dirty="0">
                <a:latin typeface="Helvetica"/>
                <a:cs typeface="Helvetica"/>
              </a:rPr>
              <a:t>Build</a:t>
            </a:r>
            <a:r>
              <a:rPr lang="zh-CN" altLang="en-US" sz="1600" dirty="0">
                <a:latin typeface="Helvetica"/>
                <a:cs typeface="Helvetica"/>
              </a:rPr>
              <a:t> </a:t>
            </a:r>
            <a:r>
              <a:rPr lang="en-US" altLang="zh-CN" sz="1600" dirty="0">
                <a:latin typeface="Helvetica"/>
                <a:cs typeface="Helvetica"/>
              </a:rPr>
              <a:t>a</a:t>
            </a:r>
            <a:r>
              <a:rPr lang="zh-CN" altLang="en-US" sz="1600" dirty="0">
                <a:latin typeface="Helvetica"/>
                <a:cs typeface="Helvetica"/>
              </a:rPr>
              <a:t> </a:t>
            </a:r>
            <a:r>
              <a:rPr lang="en-US" altLang="zh-CN" sz="1600" dirty="0">
                <a:latin typeface="Helvetica"/>
                <a:cs typeface="Helvetica"/>
              </a:rPr>
              <a:t>pipeline</a:t>
            </a:r>
            <a:r>
              <a:rPr lang="zh-CN" altLang="en-US" sz="1600" dirty="0">
                <a:latin typeface="Helvetica"/>
                <a:cs typeface="Helvetica"/>
              </a:rPr>
              <a:t> </a:t>
            </a:r>
            <a:r>
              <a:rPr lang="en-US" altLang="zh-CN" sz="1600" dirty="0">
                <a:latin typeface="Helvetica"/>
                <a:cs typeface="Helvetica"/>
              </a:rPr>
              <a:t>from</a:t>
            </a:r>
            <a:r>
              <a:rPr lang="zh-CN" altLang="en-US" sz="1600" dirty="0">
                <a:latin typeface="Helvetica"/>
                <a:cs typeface="Helvetica"/>
              </a:rPr>
              <a:t> </a:t>
            </a:r>
            <a:r>
              <a:rPr lang="en-US" altLang="zh-CN" sz="1600" dirty="0" err="1">
                <a:latin typeface="Helvetica"/>
                <a:cs typeface="Helvetica"/>
              </a:rPr>
              <a:t>ILthermo</a:t>
            </a:r>
            <a:r>
              <a:rPr lang="zh-CN" altLang="en-US" sz="1600" dirty="0">
                <a:latin typeface="Helvetica"/>
                <a:cs typeface="Helvetica"/>
              </a:rPr>
              <a:t> </a:t>
            </a:r>
            <a:r>
              <a:rPr lang="en-US" altLang="zh-CN" sz="1600" dirty="0">
                <a:latin typeface="Helvetica"/>
                <a:cs typeface="Helvetica"/>
              </a:rPr>
              <a:t>database,</a:t>
            </a:r>
            <a:r>
              <a:rPr lang="zh-CN" altLang="en-US" sz="1600" dirty="0">
                <a:latin typeface="Helvetica"/>
                <a:cs typeface="Helvetica"/>
              </a:rPr>
              <a:t> </a:t>
            </a:r>
            <a:r>
              <a:rPr lang="en-US" altLang="zh-CN" sz="1600" dirty="0">
                <a:latin typeface="Helvetica"/>
                <a:cs typeface="Helvetica"/>
              </a:rPr>
              <a:t>through</a:t>
            </a:r>
            <a:r>
              <a:rPr lang="zh-CN" altLang="en-US" sz="1600" dirty="0">
                <a:latin typeface="Helvetica"/>
                <a:cs typeface="Helvetica"/>
              </a:rPr>
              <a:t> </a:t>
            </a:r>
            <a:r>
              <a:rPr lang="en-US" altLang="zh-CN" sz="1600" dirty="0">
                <a:latin typeface="Helvetica"/>
                <a:cs typeface="Helvetica"/>
              </a:rPr>
              <a:t>SMILES</a:t>
            </a:r>
            <a:r>
              <a:rPr lang="zh-CN" altLang="en-US" sz="1600" dirty="0">
                <a:latin typeface="Helvetica"/>
                <a:cs typeface="Helvetica"/>
              </a:rPr>
              <a:t> </a:t>
            </a:r>
            <a:r>
              <a:rPr lang="en-US" altLang="zh-CN" sz="1600" dirty="0">
                <a:latin typeface="Helvetica"/>
                <a:cs typeface="Helvetica"/>
              </a:rPr>
              <a:t>notation</a:t>
            </a:r>
            <a:r>
              <a:rPr lang="zh-CN" altLang="en-US" sz="1600" dirty="0">
                <a:latin typeface="Helvetica"/>
                <a:cs typeface="Helvetica"/>
              </a:rPr>
              <a:t> </a:t>
            </a:r>
            <a:r>
              <a:rPr lang="en-US" altLang="zh-CN" sz="1600" dirty="0">
                <a:latin typeface="Helvetica"/>
                <a:cs typeface="Helvetica"/>
              </a:rPr>
              <a:t>generation,</a:t>
            </a:r>
            <a:r>
              <a:rPr lang="zh-CN" altLang="en-US" sz="1600" dirty="0">
                <a:latin typeface="Helvetica"/>
                <a:cs typeface="Helvetica"/>
              </a:rPr>
              <a:t> </a:t>
            </a:r>
            <a:r>
              <a:rPr lang="en-US" altLang="zh-CN" sz="1600" dirty="0" err="1">
                <a:latin typeface="Helvetica"/>
                <a:cs typeface="Helvetica"/>
              </a:rPr>
              <a:t>Rdkit</a:t>
            </a:r>
            <a:r>
              <a:rPr lang="zh-CN" altLang="en-US" sz="1600" dirty="0">
                <a:latin typeface="Helvetica"/>
                <a:cs typeface="Helvetica"/>
              </a:rPr>
              <a:t> </a:t>
            </a:r>
            <a:r>
              <a:rPr lang="en-US" altLang="zh-CN" sz="1600" dirty="0">
                <a:latin typeface="Helvetica"/>
                <a:cs typeface="Helvetica"/>
              </a:rPr>
              <a:t>descriptors</a:t>
            </a:r>
            <a:r>
              <a:rPr lang="zh-CN" altLang="en-US" sz="1600" dirty="0">
                <a:latin typeface="Helvetica"/>
                <a:cs typeface="Helvetica"/>
              </a:rPr>
              <a:t> </a:t>
            </a:r>
            <a:r>
              <a:rPr lang="en-US" altLang="zh-CN" sz="1600" dirty="0">
                <a:latin typeface="Helvetica"/>
                <a:cs typeface="Helvetica"/>
              </a:rPr>
              <a:t>generation,</a:t>
            </a:r>
            <a:r>
              <a:rPr lang="zh-CN" altLang="en-US" sz="1600" dirty="0">
                <a:latin typeface="Helvetica"/>
                <a:cs typeface="Helvetica"/>
              </a:rPr>
              <a:t> </a:t>
            </a:r>
            <a:r>
              <a:rPr lang="en-US" altLang="zh-CN" sz="1600" dirty="0">
                <a:latin typeface="Helvetica"/>
                <a:cs typeface="Helvetica"/>
              </a:rPr>
              <a:t>to</a:t>
            </a:r>
            <a:r>
              <a:rPr lang="zh-CN" altLang="en-US" sz="1600" dirty="0">
                <a:latin typeface="Helvetica"/>
                <a:cs typeface="Helvetica"/>
              </a:rPr>
              <a:t> </a:t>
            </a:r>
            <a:r>
              <a:rPr lang="en-US" altLang="zh-CN" sz="1600" dirty="0">
                <a:latin typeface="Helvetica"/>
                <a:cs typeface="Helvetica"/>
              </a:rPr>
              <a:t>machine</a:t>
            </a:r>
            <a:r>
              <a:rPr lang="zh-CN" altLang="en-US" sz="1600" dirty="0">
                <a:latin typeface="Helvetica"/>
                <a:cs typeface="Helvetica"/>
              </a:rPr>
              <a:t> </a:t>
            </a:r>
            <a:r>
              <a:rPr lang="en-US" altLang="zh-CN" sz="1600" dirty="0">
                <a:latin typeface="Helvetica"/>
                <a:cs typeface="Helvetica"/>
              </a:rPr>
              <a:t>learning</a:t>
            </a:r>
            <a:r>
              <a:rPr lang="zh-CN" altLang="en-US" sz="1600" dirty="0">
                <a:latin typeface="Helvetica"/>
                <a:cs typeface="Helvetica"/>
              </a:rPr>
              <a:t> </a:t>
            </a:r>
            <a:r>
              <a:rPr lang="en-US" altLang="zh-CN" sz="1600" dirty="0">
                <a:latin typeface="Helvetica"/>
                <a:cs typeface="Helvetica"/>
              </a:rPr>
              <a:t>and</a:t>
            </a:r>
            <a:r>
              <a:rPr lang="zh-CN" altLang="en-US" sz="1600" dirty="0">
                <a:latin typeface="Helvetica"/>
                <a:cs typeface="Helvetica"/>
              </a:rPr>
              <a:t> </a:t>
            </a:r>
            <a:r>
              <a:rPr lang="en-US" altLang="zh-CN" sz="1600" dirty="0">
                <a:latin typeface="Helvetica"/>
                <a:cs typeface="Helvetica"/>
              </a:rPr>
              <a:t>make</a:t>
            </a:r>
            <a:r>
              <a:rPr lang="zh-CN" altLang="en-US" sz="1600" dirty="0">
                <a:latin typeface="Helvetica"/>
                <a:cs typeface="Helvetica"/>
              </a:rPr>
              <a:t> </a:t>
            </a:r>
            <a:r>
              <a:rPr lang="en-US" altLang="zh-CN" sz="1600" dirty="0">
                <a:latin typeface="Helvetica"/>
                <a:cs typeface="Helvetica"/>
              </a:rPr>
              <a:t>an</a:t>
            </a:r>
            <a:r>
              <a:rPr lang="zh-CN" altLang="en-US" sz="1600" dirty="0">
                <a:latin typeface="Helvetica"/>
                <a:cs typeface="Helvetica"/>
              </a:rPr>
              <a:t> </a:t>
            </a:r>
            <a:r>
              <a:rPr lang="en-US" altLang="zh-CN" sz="1600" dirty="0">
                <a:latin typeface="Helvetica"/>
                <a:cs typeface="Helvetica"/>
              </a:rPr>
              <a:t>automatic</a:t>
            </a:r>
            <a:r>
              <a:rPr lang="zh-CN" altLang="en-US" sz="1600" dirty="0">
                <a:latin typeface="Helvetica"/>
                <a:cs typeface="Helvetica"/>
              </a:rPr>
              <a:t> </a:t>
            </a:r>
            <a:r>
              <a:rPr lang="en-US" altLang="zh-CN" sz="1600" dirty="0">
                <a:latin typeface="Helvetica"/>
                <a:cs typeface="Helvetica"/>
              </a:rPr>
              <a:t>package.</a:t>
            </a:r>
            <a:endParaRPr lang="en-US" sz="1600" dirty="0">
              <a:latin typeface="Helvetica"/>
              <a:cs typeface="Helvetica"/>
            </a:endParaRPr>
          </a:p>
          <a:p>
            <a:pPr marL="457200" indent="-457200" algn="just">
              <a:buAutoNum type="arabicPeriod"/>
            </a:pPr>
            <a:r>
              <a:rPr lang="en-US" sz="1600" dirty="0">
                <a:latin typeface="Helvetica"/>
                <a:cs typeface="Helvetica"/>
              </a:rPr>
              <a:t>Collect more experiment data with </a:t>
            </a:r>
            <a:r>
              <a:rPr lang="en-US" altLang="zh-CN" sz="1600" dirty="0">
                <a:latin typeface="Helvetica"/>
                <a:cs typeface="Helvetica"/>
              </a:rPr>
              <a:t>ions</a:t>
            </a:r>
            <a:r>
              <a:rPr lang="zh-CN" altLang="en-US" sz="1600" dirty="0">
                <a:latin typeface="Helvetica"/>
                <a:cs typeface="Helvetica"/>
              </a:rPr>
              <a:t> </a:t>
            </a:r>
            <a:r>
              <a:rPr lang="en-US" sz="1600" dirty="0">
                <a:latin typeface="Helvetica"/>
                <a:cs typeface="Helvetica"/>
              </a:rPr>
              <a:t>from other family</a:t>
            </a:r>
            <a:r>
              <a:rPr lang="en-US" altLang="zh-CN" sz="1600" dirty="0">
                <a:latin typeface="Helvetica"/>
                <a:cs typeface="Helvetica"/>
              </a:rPr>
              <a:t>.</a:t>
            </a:r>
          </a:p>
          <a:p>
            <a:pPr marL="457200" indent="-457200" algn="just">
              <a:buAutoNum type="arabicPeriod"/>
            </a:pPr>
            <a:r>
              <a:rPr lang="en-US" altLang="zh-CN" sz="1600" dirty="0">
                <a:latin typeface="Helvetica"/>
                <a:cs typeface="Helvetica"/>
              </a:rPr>
              <a:t>Adjust</a:t>
            </a:r>
            <a:r>
              <a:rPr lang="zh-CN" altLang="en-US" sz="1600" dirty="0">
                <a:latin typeface="Helvetica"/>
                <a:cs typeface="Helvetica"/>
              </a:rPr>
              <a:t> </a:t>
            </a:r>
            <a:r>
              <a:rPr lang="en-US" altLang="zh-CN" sz="1600" dirty="0">
                <a:latin typeface="Helvetica"/>
                <a:cs typeface="Helvetica"/>
              </a:rPr>
              <a:t>parameter</a:t>
            </a:r>
            <a:r>
              <a:rPr lang="zh-CN" altLang="en-US" sz="1600" dirty="0">
                <a:latin typeface="Helvetica"/>
                <a:cs typeface="Helvetica"/>
              </a:rPr>
              <a:t> </a:t>
            </a:r>
            <a:r>
              <a:rPr lang="en-US" altLang="zh-CN" sz="1600" dirty="0">
                <a:latin typeface="Helvetica"/>
                <a:cs typeface="Helvetica"/>
              </a:rPr>
              <a:t>for</a:t>
            </a:r>
            <a:r>
              <a:rPr lang="zh-CN" altLang="en-US" sz="1600" dirty="0">
                <a:latin typeface="Helvetica"/>
                <a:cs typeface="Helvetica"/>
              </a:rPr>
              <a:t> </a:t>
            </a:r>
            <a:r>
              <a:rPr lang="en-US" altLang="zh-CN" sz="1600" dirty="0">
                <a:latin typeface="Helvetica"/>
                <a:cs typeface="Helvetica"/>
              </a:rPr>
              <a:t>non-linear</a:t>
            </a:r>
            <a:r>
              <a:rPr lang="zh-CN" altLang="en-US" sz="1600" dirty="0">
                <a:latin typeface="Helvetica"/>
                <a:cs typeface="Helvetica"/>
              </a:rPr>
              <a:t> </a:t>
            </a:r>
            <a:r>
              <a:rPr lang="en-US" altLang="zh-CN" sz="1600" dirty="0">
                <a:latin typeface="Helvetica"/>
                <a:cs typeface="Helvetica"/>
              </a:rPr>
              <a:t>model</a:t>
            </a:r>
            <a:r>
              <a:rPr lang="zh-CN" altLang="en-US" sz="1600" dirty="0">
                <a:latin typeface="Helvetica"/>
                <a:cs typeface="Helvetica"/>
              </a:rPr>
              <a:t> </a:t>
            </a:r>
            <a:r>
              <a:rPr lang="en-US" altLang="zh-CN" sz="1600" dirty="0">
                <a:latin typeface="Helvetica"/>
                <a:cs typeface="Helvetica"/>
              </a:rPr>
              <a:t>for</a:t>
            </a:r>
            <a:r>
              <a:rPr lang="zh-CN" altLang="en-US" sz="1600" dirty="0">
                <a:latin typeface="Helvetica"/>
                <a:cs typeface="Helvetica"/>
              </a:rPr>
              <a:t> </a:t>
            </a:r>
            <a:r>
              <a:rPr lang="en-US" altLang="zh-CN" sz="1600" dirty="0">
                <a:latin typeface="Helvetica"/>
                <a:cs typeface="Helvetica"/>
              </a:rPr>
              <a:t>better</a:t>
            </a:r>
            <a:r>
              <a:rPr lang="zh-CN" altLang="en-US" sz="1600" dirty="0">
                <a:latin typeface="Helvetica"/>
                <a:cs typeface="Helvetica"/>
              </a:rPr>
              <a:t> </a:t>
            </a:r>
            <a:r>
              <a:rPr lang="en-US" altLang="zh-CN" sz="1600" dirty="0" smtClean="0">
                <a:latin typeface="Helvetica"/>
                <a:cs typeface="Helvetica"/>
              </a:rPr>
              <a:t>fitting.</a:t>
            </a:r>
            <a:endParaRPr lang="en-US" sz="1600" dirty="0">
              <a:latin typeface="Helvetica"/>
              <a:cs typeface="Helvetica"/>
            </a:endParaRPr>
          </a:p>
          <a:p>
            <a:pPr marL="457200" indent="-457200" algn="just">
              <a:buAutoNum type="arabicPeriod"/>
            </a:pPr>
            <a:r>
              <a:rPr lang="en-US" altLang="zh-CN" sz="1600" dirty="0">
                <a:latin typeface="Helvetica"/>
                <a:cs typeface="Helvetica"/>
              </a:rPr>
              <a:t>Design</a:t>
            </a:r>
            <a:r>
              <a:rPr lang="zh-CN" altLang="en-US" sz="1600" dirty="0">
                <a:latin typeface="Helvetica"/>
                <a:cs typeface="Helvetica"/>
              </a:rPr>
              <a:t> </a:t>
            </a:r>
            <a:r>
              <a:rPr lang="en-US" altLang="zh-CN" sz="1600" dirty="0">
                <a:latin typeface="Helvetica"/>
                <a:cs typeface="Helvetica"/>
              </a:rPr>
              <a:t>new</a:t>
            </a:r>
            <a:r>
              <a:rPr lang="zh-CN" altLang="en-US" sz="1600" dirty="0">
                <a:latin typeface="Helvetica"/>
                <a:cs typeface="Helvetica"/>
              </a:rPr>
              <a:t> </a:t>
            </a:r>
            <a:r>
              <a:rPr lang="en-US" altLang="zh-CN" sz="1600" dirty="0">
                <a:latin typeface="Helvetica"/>
                <a:cs typeface="Helvetica"/>
              </a:rPr>
              <a:t>IL</a:t>
            </a:r>
            <a:r>
              <a:rPr lang="zh-CN" altLang="en-US" sz="1600" dirty="0">
                <a:latin typeface="Helvetica"/>
                <a:cs typeface="Helvetica"/>
              </a:rPr>
              <a:t> </a:t>
            </a:r>
            <a:r>
              <a:rPr lang="en-US" altLang="zh-CN" sz="1600" dirty="0">
                <a:latin typeface="Helvetica"/>
                <a:cs typeface="Helvetica"/>
              </a:rPr>
              <a:t>by</a:t>
            </a:r>
            <a:r>
              <a:rPr lang="zh-CN" altLang="en-US" sz="1600" dirty="0">
                <a:latin typeface="Helvetica"/>
                <a:cs typeface="Helvetica"/>
              </a:rPr>
              <a:t> </a:t>
            </a:r>
            <a:r>
              <a:rPr lang="en-US" altLang="zh-CN" sz="1600" dirty="0">
                <a:latin typeface="Helvetica"/>
                <a:cs typeface="Helvetica"/>
              </a:rPr>
              <a:t>screening</a:t>
            </a:r>
            <a:r>
              <a:rPr lang="zh-CN" altLang="en-US" sz="1600" dirty="0">
                <a:latin typeface="Helvetica"/>
                <a:cs typeface="Helvetica"/>
              </a:rPr>
              <a:t> </a:t>
            </a:r>
            <a:r>
              <a:rPr lang="en-US" altLang="zh-CN" sz="1600" dirty="0">
                <a:latin typeface="Helvetica"/>
                <a:cs typeface="Helvetica"/>
              </a:rPr>
              <a:t>IL</a:t>
            </a:r>
            <a:r>
              <a:rPr lang="zh-CN" altLang="en-US" sz="1600" dirty="0">
                <a:latin typeface="Helvetica"/>
                <a:cs typeface="Helvetica"/>
              </a:rPr>
              <a:t> </a:t>
            </a:r>
            <a:r>
              <a:rPr lang="en-US" altLang="zh-CN" sz="1600" dirty="0" smtClean="0">
                <a:latin typeface="Helvetica"/>
                <a:cs typeface="Helvetica"/>
              </a:rPr>
              <a:t>pool</a:t>
            </a:r>
            <a:r>
              <a:rPr lang="zh-CN" altLang="en-US" sz="1600" dirty="0" smtClean="0">
                <a:latin typeface="Helvetica"/>
                <a:cs typeface="Helvetica"/>
              </a:rPr>
              <a:t> </a:t>
            </a:r>
            <a:r>
              <a:rPr lang="en-US" altLang="zh-CN" sz="1600" dirty="0">
                <a:latin typeface="Helvetica"/>
                <a:cs typeface="Helvetica"/>
              </a:rPr>
              <a:t>or</a:t>
            </a:r>
            <a:r>
              <a:rPr lang="zh-CN" altLang="en-US" sz="1600" dirty="0">
                <a:latin typeface="Helvetica"/>
                <a:cs typeface="Helvetica"/>
              </a:rPr>
              <a:t> </a:t>
            </a:r>
            <a:r>
              <a:rPr lang="en-US" altLang="zh-CN" sz="1600" dirty="0">
                <a:latin typeface="Helvetica"/>
                <a:cs typeface="Helvetica"/>
              </a:rPr>
              <a:t>genetic</a:t>
            </a:r>
            <a:r>
              <a:rPr lang="zh-CN" altLang="en-US" sz="1600" dirty="0">
                <a:latin typeface="Helvetica"/>
                <a:cs typeface="Helvetica"/>
              </a:rPr>
              <a:t> </a:t>
            </a:r>
            <a:r>
              <a:rPr lang="en-US" altLang="zh-CN" sz="1600" dirty="0">
                <a:latin typeface="Helvetica"/>
                <a:cs typeface="Helvetica"/>
              </a:rPr>
              <a:t>algorithm</a:t>
            </a:r>
            <a:r>
              <a:rPr lang="en-US" altLang="zh-CN" sz="1400" dirty="0" smtClean="0">
                <a:latin typeface="Helvetica"/>
                <a:cs typeface="Helvetica"/>
              </a:rPr>
              <a:t>.</a:t>
            </a:r>
            <a:r>
              <a:rPr lang="zh-CN" altLang="en-US" sz="1400" dirty="0" smtClean="0">
                <a:latin typeface="Helvetica"/>
                <a:cs typeface="Helvetica"/>
              </a:rPr>
              <a:t> </a:t>
            </a:r>
            <a:endParaRPr lang="en-US" sz="1400" dirty="0">
              <a:latin typeface="Helvetica"/>
              <a:cs typeface="Helvetica"/>
            </a:endParaRPr>
          </a:p>
        </p:txBody>
      </p:sp>
      <p:sp>
        <p:nvSpPr>
          <p:cNvPr id="63" name="TextBox 62"/>
          <p:cNvSpPr txBox="1"/>
          <p:nvPr/>
        </p:nvSpPr>
        <p:spPr>
          <a:xfrm>
            <a:off x="663127" y="11832104"/>
            <a:ext cx="6486400" cy="1600438"/>
          </a:xfrm>
          <a:prstGeom prst="rect">
            <a:avLst/>
          </a:prstGeom>
          <a:noFill/>
        </p:spPr>
        <p:txBody>
          <a:bodyPr wrap="square" rtlCol="0">
            <a:spAutoFit/>
          </a:bodyPr>
          <a:lstStyle/>
          <a:p>
            <a:pPr algn="just"/>
            <a:r>
              <a:rPr lang="en-US" sz="1400" dirty="0" smtClean="0"/>
              <a:t>All the data are obtain</a:t>
            </a:r>
            <a:r>
              <a:rPr lang="en-US" altLang="zh-CN" sz="1400" dirty="0" smtClean="0"/>
              <a:t>ed</a:t>
            </a:r>
            <a:r>
              <a:rPr lang="en-US" sz="1400" dirty="0" smtClean="0"/>
              <a:t> from </a:t>
            </a:r>
            <a:r>
              <a:rPr lang="en-US" sz="1400" dirty="0" err="1" smtClean="0"/>
              <a:t>ILThermo</a:t>
            </a:r>
            <a:r>
              <a:rPr lang="zh-CN" altLang="en-US" sz="1400" dirty="0" smtClean="0"/>
              <a:t> </a:t>
            </a:r>
            <a:r>
              <a:rPr lang="en-US" sz="1400" dirty="0" smtClean="0"/>
              <a:t>(</a:t>
            </a:r>
            <a:r>
              <a:rPr lang="en-US" sz="1400" dirty="0" smtClean="0">
                <a:latin typeface="Helvetica"/>
                <a:cs typeface="Helvetica"/>
              </a:rPr>
              <a:t>http</a:t>
            </a:r>
            <a:r>
              <a:rPr lang="en-US" sz="1400" dirty="0">
                <a:latin typeface="Helvetica"/>
                <a:cs typeface="Helvetica"/>
              </a:rPr>
              <a:t>://</a:t>
            </a:r>
            <a:r>
              <a:rPr lang="en-US" sz="1400" dirty="0" err="1" smtClean="0">
                <a:latin typeface="Helvetica"/>
                <a:cs typeface="Helvetica"/>
              </a:rPr>
              <a:t>ilthermo.boulder.nist.gov</a:t>
            </a:r>
            <a:r>
              <a:rPr lang="en-US" sz="1400" dirty="0" smtClean="0"/>
              <a:t>), </a:t>
            </a:r>
            <a:r>
              <a:rPr lang="en-US" sz="1400" dirty="0"/>
              <a:t>a web-based ionic liquids database available free to the public. </a:t>
            </a:r>
            <a:r>
              <a:rPr lang="en-US" sz="1400" dirty="0" smtClean="0"/>
              <a:t>Up to today, It has record</a:t>
            </a:r>
            <a:r>
              <a:rPr lang="en-US" altLang="zh-CN" sz="1400" dirty="0" smtClean="0"/>
              <a:t>ed</a:t>
            </a:r>
            <a:r>
              <a:rPr lang="zh-CN" altLang="en-US" sz="1400" dirty="0" smtClean="0"/>
              <a:t> </a:t>
            </a:r>
            <a:r>
              <a:rPr lang="en-US" altLang="zh-CN" sz="1400" dirty="0" smtClean="0"/>
              <a:t>multiple</a:t>
            </a:r>
            <a:r>
              <a:rPr lang="zh-CN" altLang="en-US" sz="1400" dirty="0" smtClean="0"/>
              <a:t> </a:t>
            </a:r>
            <a:r>
              <a:rPr lang="en-US" altLang="zh-CN" sz="1400" dirty="0" smtClean="0"/>
              <a:t>thermal</a:t>
            </a:r>
            <a:r>
              <a:rPr lang="zh-CN" altLang="en-US" sz="1400" dirty="0" smtClean="0"/>
              <a:t> </a:t>
            </a:r>
            <a:r>
              <a:rPr lang="en-US" altLang="zh-CN" sz="1400" dirty="0" smtClean="0"/>
              <a:t>properties</a:t>
            </a:r>
            <a:r>
              <a:rPr lang="zh-CN" altLang="en-US" sz="1400" dirty="0" smtClean="0"/>
              <a:t> </a:t>
            </a:r>
            <a:r>
              <a:rPr lang="en-US" altLang="zh-CN" sz="1400" dirty="0" smtClean="0"/>
              <a:t>of</a:t>
            </a:r>
            <a:r>
              <a:rPr lang="en-US" sz="1400" dirty="0" smtClean="0"/>
              <a:t> 1461 kinds of ionic liquid with more than 40K data points</a:t>
            </a:r>
            <a:r>
              <a:rPr lang="zh-CN" altLang="en-US" sz="1400" dirty="0" smtClean="0"/>
              <a:t> </a:t>
            </a:r>
            <a:r>
              <a:rPr lang="en-US" altLang="zh-CN" sz="1400" dirty="0" smtClean="0"/>
              <a:t>extracted</a:t>
            </a:r>
            <a:r>
              <a:rPr lang="en-US" sz="1400" dirty="0" smtClean="0"/>
              <a:t> from 2452 paper.</a:t>
            </a:r>
            <a:r>
              <a:rPr lang="zh-CN" altLang="en-US" sz="1400" dirty="0" smtClean="0"/>
              <a:t> </a:t>
            </a:r>
            <a:r>
              <a:rPr lang="en-US" altLang="zh-CN" sz="1400" dirty="0" smtClean="0"/>
              <a:t>Data</a:t>
            </a:r>
            <a:r>
              <a:rPr lang="zh-CN" altLang="en-US" sz="1400" dirty="0" smtClean="0"/>
              <a:t> </a:t>
            </a:r>
            <a:r>
              <a:rPr lang="en-US" altLang="zh-CN" sz="1400" dirty="0" smtClean="0"/>
              <a:t>in</a:t>
            </a:r>
            <a:r>
              <a:rPr lang="zh-CN" altLang="en-US" sz="1400" dirty="0" smtClean="0"/>
              <a:t> </a:t>
            </a:r>
            <a:r>
              <a:rPr lang="en-US" altLang="zh-CN" sz="1400" dirty="0" err="1" smtClean="0"/>
              <a:t>ILThermo</a:t>
            </a:r>
            <a:r>
              <a:rPr lang="zh-CN" altLang="en-US" sz="1400" dirty="0" smtClean="0"/>
              <a:t> </a:t>
            </a:r>
            <a:r>
              <a:rPr lang="en-US" altLang="zh-CN" sz="1400" dirty="0" smtClean="0"/>
              <a:t>are</a:t>
            </a:r>
            <a:r>
              <a:rPr lang="zh-CN" altLang="en-US" sz="1400" dirty="0" smtClean="0"/>
              <a:t> </a:t>
            </a:r>
            <a:r>
              <a:rPr lang="en-US" altLang="zh-CN" sz="1400" dirty="0" smtClean="0"/>
              <a:t>well</a:t>
            </a:r>
            <a:r>
              <a:rPr lang="zh-CN" altLang="en-US" sz="1400" dirty="0" smtClean="0"/>
              <a:t> </a:t>
            </a:r>
            <a:r>
              <a:rPr lang="en-US" altLang="zh-CN" sz="1400" dirty="0" smtClean="0"/>
              <a:t>organized</a:t>
            </a:r>
            <a:r>
              <a:rPr lang="zh-CN" altLang="en-US" sz="1400" dirty="0" smtClean="0"/>
              <a:t> </a:t>
            </a:r>
            <a:r>
              <a:rPr lang="en-US" altLang="zh-CN" sz="1400" dirty="0" smtClean="0"/>
              <a:t>and</a:t>
            </a:r>
            <a:r>
              <a:rPr lang="zh-CN" altLang="en-US" sz="1400" dirty="0" smtClean="0"/>
              <a:t> </a:t>
            </a:r>
            <a:r>
              <a:rPr lang="en-US" altLang="zh-CN" sz="1400" dirty="0" smtClean="0"/>
              <a:t>archived</a:t>
            </a:r>
            <a:r>
              <a:rPr lang="zh-CN" altLang="en-US" sz="1400" dirty="0" smtClean="0"/>
              <a:t> </a:t>
            </a:r>
            <a:r>
              <a:rPr lang="en-US" altLang="zh-CN" sz="1400" dirty="0" smtClean="0"/>
              <a:t>with</a:t>
            </a:r>
            <a:r>
              <a:rPr lang="zh-CN" altLang="en-US" sz="1400" dirty="0" smtClean="0"/>
              <a:t> </a:t>
            </a:r>
            <a:r>
              <a:rPr lang="en-US" altLang="zh-CN" sz="1400" dirty="0" smtClean="0"/>
              <a:t>detailed</a:t>
            </a:r>
            <a:r>
              <a:rPr lang="zh-CN" altLang="en-US" sz="1400" dirty="0" smtClean="0"/>
              <a:t> </a:t>
            </a:r>
            <a:r>
              <a:rPr lang="en-US" altLang="zh-CN" sz="1400" dirty="0" smtClean="0"/>
              <a:t>description</a:t>
            </a:r>
            <a:r>
              <a:rPr lang="zh-CN" altLang="en-US" sz="1400" dirty="0" smtClean="0"/>
              <a:t> </a:t>
            </a:r>
            <a:r>
              <a:rPr lang="en-US" altLang="zh-CN" sz="1400" dirty="0" smtClean="0"/>
              <a:t>of</a:t>
            </a:r>
            <a:r>
              <a:rPr lang="zh-CN" altLang="en-US" sz="1400" dirty="0" smtClean="0"/>
              <a:t> </a:t>
            </a:r>
            <a:r>
              <a:rPr lang="en-US" altLang="zh-CN" sz="1400" dirty="0" smtClean="0"/>
              <a:t>key</a:t>
            </a:r>
            <a:r>
              <a:rPr lang="zh-CN" altLang="en-US" sz="1400" dirty="0" smtClean="0"/>
              <a:t> </a:t>
            </a:r>
            <a:r>
              <a:rPr lang="en-US" altLang="zh-CN" sz="1400" dirty="0" smtClean="0"/>
              <a:t>elements</a:t>
            </a:r>
            <a:r>
              <a:rPr lang="zh-CN" altLang="en-US" sz="1400" dirty="0" smtClean="0"/>
              <a:t> </a:t>
            </a:r>
            <a:r>
              <a:rPr lang="en-US" altLang="zh-CN" sz="1400" dirty="0" smtClean="0"/>
              <a:t>in</a:t>
            </a:r>
            <a:r>
              <a:rPr lang="zh-CN" altLang="en-US" sz="1400" dirty="0" smtClean="0"/>
              <a:t> </a:t>
            </a:r>
            <a:r>
              <a:rPr lang="en-US" altLang="zh-CN" sz="1400" dirty="0" smtClean="0"/>
              <a:t>experimental</a:t>
            </a:r>
            <a:r>
              <a:rPr lang="zh-CN" altLang="en-US" sz="1400" dirty="0" smtClean="0"/>
              <a:t> </a:t>
            </a:r>
            <a:r>
              <a:rPr lang="en-US" altLang="zh-CN" sz="1400" dirty="0" smtClean="0"/>
              <a:t>investigation</a:t>
            </a:r>
            <a:r>
              <a:rPr lang="zh-CN" altLang="en-US" sz="1400" dirty="0"/>
              <a:t> </a:t>
            </a:r>
            <a:r>
              <a:rPr lang="en-US" altLang="zh-CN" sz="1400" dirty="0" smtClean="0"/>
              <a:t>such</a:t>
            </a:r>
            <a:r>
              <a:rPr lang="zh-CN" altLang="en-US" sz="1400" dirty="0" smtClean="0"/>
              <a:t> </a:t>
            </a:r>
            <a:r>
              <a:rPr lang="en-US" altLang="zh-CN" sz="1400" dirty="0" smtClean="0"/>
              <a:t>as</a:t>
            </a:r>
            <a:r>
              <a:rPr lang="zh-CN" altLang="en-US" sz="1400" dirty="0" smtClean="0"/>
              <a:t> </a:t>
            </a:r>
            <a:r>
              <a:rPr lang="en-US" altLang="zh-CN" sz="1400" dirty="0" smtClean="0"/>
              <a:t>sample</a:t>
            </a:r>
            <a:r>
              <a:rPr lang="zh-CN" altLang="en-US" sz="1400" dirty="0" smtClean="0"/>
              <a:t> </a:t>
            </a:r>
            <a:r>
              <a:rPr lang="en-US" altLang="zh-CN" sz="1400" dirty="0" smtClean="0"/>
              <a:t>purification</a:t>
            </a:r>
            <a:r>
              <a:rPr lang="zh-CN" altLang="en-US" sz="1400" dirty="0" smtClean="0"/>
              <a:t> </a:t>
            </a:r>
            <a:r>
              <a:rPr lang="en-US" altLang="zh-CN" sz="1400" dirty="0" smtClean="0"/>
              <a:t>and</a:t>
            </a:r>
            <a:r>
              <a:rPr lang="zh-CN" altLang="en-US" sz="1400" dirty="0" smtClean="0"/>
              <a:t> </a:t>
            </a:r>
            <a:r>
              <a:rPr lang="en-US" altLang="zh-CN" sz="1400" dirty="0" smtClean="0"/>
              <a:t>measurement</a:t>
            </a:r>
            <a:r>
              <a:rPr lang="zh-CN" altLang="en-US" sz="1400" dirty="0" smtClean="0"/>
              <a:t> </a:t>
            </a:r>
            <a:r>
              <a:rPr lang="en-US" altLang="zh-CN" sz="1400" dirty="0" smtClean="0"/>
              <a:t>methods.</a:t>
            </a:r>
            <a:r>
              <a:rPr lang="zh-CN" altLang="en-US" sz="1400" dirty="0" smtClean="0"/>
              <a:t> </a:t>
            </a:r>
            <a:r>
              <a:rPr lang="en-US" altLang="zh-CN" sz="1400" dirty="0" smtClean="0"/>
              <a:t>The</a:t>
            </a:r>
            <a:r>
              <a:rPr lang="zh-CN" altLang="en-US" sz="1400" dirty="0" smtClean="0"/>
              <a:t> </a:t>
            </a:r>
            <a:r>
              <a:rPr lang="en-US" altLang="zh-CN" sz="1400" dirty="0" smtClean="0"/>
              <a:t>disadvantage</a:t>
            </a:r>
            <a:r>
              <a:rPr lang="zh-CN" altLang="en-US" sz="1400" dirty="0" smtClean="0"/>
              <a:t> </a:t>
            </a:r>
            <a:r>
              <a:rPr lang="en-US" altLang="zh-CN" sz="1400" dirty="0" smtClean="0"/>
              <a:t>of</a:t>
            </a:r>
            <a:r>
              <a:rPr lang="zh-CN" altLang="en-US" sz="1400" dirty="0" smtClean="0"/>
              <a:t> </a:t>
            </a:r>
            <a:r>
              <a:rPr lang="en-US" altLang="zh-CN" sz="1400" dirty="0" smtClean="0"/>
              <a:t>this</a:t>
            </a:r>
            <a:r>
              <a:rPr lang="zh-CN" altLang="en-US" sz="1400" dirty="0" smtClean="0"/>
              <a:t> </a:t>
            </a:r>
            <a:r>
              <a:rPr lang="en-US" altLang="zh-CN" sz="1400" dirty="0" smtClean="0"/>
              <a:t>data</a:t>
            </a:r>
            <a:r>
              <a:rPr lang="zh-CN" altLang="en-US" sz="1400" dirty="0" smtClean="0"/>
              <a:t> </a:t>
            </a:r>
            <a:r>
              <a:rPr lang="en-US" altLang="zh-CN" sz="1400" dirty="0" smtClean="0"/>
              <a:t>set</a:t>
            </a:r>
            <a:r>
              <a:rPr lang="zh-CN" altLang="en-US" sz="1400" dirty="0" smtClean="0"/>
              <a:t> </a:t>
            </a:r>
            <a:r>
              <a:rPr lang="en-US" altLang="zh-CN" sz="1400" dirty="0" smtClean="0"/>
              <a:t>is</a:t>
            </a:r>
            <a:r>
              <a:rPr lang="zh-CN" altLang="en-US" sz="1400" dirty="0" smtClean="0"/>
              <a:t> </a:t>
            </a:r>
            <a:r>
              <a:rPr lang="en-US" altLang="zh-CN" sz="1400" dirty="0" smtClean="0"/>
              <a:t>that</a:t>
            </a:r>
            <a:r>
              <a:rPr lang="zh-CN" altLang="en-US" sz="1400" dirty="0" smtClean="0"/>
              <a:t> </a:t>
            </a:r>
            <a:r>
              <a:rPr lang="en-US" altLang="zh-CN" sz="1400" dirty="0" smtClean="0"/>
              <a:t>it</a:t>
            </a:r>
            <a:r>
              <a:rPr lang="zh-CN" altLang="en-US" sz="1400" dirty="0" smtClean="0"/>
              <a:t> </a:t>
            </a:r>
            <a:r>
              <a:rPr lang="en-US" altLang="zh-CN" sz="1400" dirty="0" smtClean="0"/>
              <a:t>does</a:t>
            </a:r>
            <a:r>
              <a:rPr lang="zh-CN" altLang="en-US" sz="1400" dirty="0" smtClean="0"/>
              <a:t> </a:t>
            </a:r>
            <a:r>
              <a:rPr lang="en-US" altLang="zh-CN" sz="1400" dirty="0" smtClean="0"/>
              <a:t>not</a:t>
            </a:r>
            <a:r>
              <a:rPr lang="zh-CN" altLang="en-US" sz="1400" dirty="0" smtClean="0"/>
              <a:t> </a:t>
            </a:r>
            <a:r>
              <a:rPr lang="en-US" altLang="zh-CN" sz="1400" dirty="0" smtClean="0"/>
              <a:t>provide</a:t>
            </a:r>
            <a:r>
              <a:rPr lang="zh-CN" altLang="en-US" sz="1400" dirty="0" smtClean="0"/>
              <a:t> </a:t>
            </a:r>
            <a:r>
              <a:rPr lang="en-US" altLang="zh-CN" sz="1400" dirty="0" smtClean="0"/>
              <a:t>a</a:t>
            </a:r>
            <a:r>
              <a:rPr lang="zh-CN" altLang="en-US" sz="1400" dirty="0" smtClean="0"/>
              <a:t> </a:t>
            </a:r>
            <a:r>
              <a:rPr lang="en-US" altLang="zh-CN" sz="1400" dirty="0" smtClean="0"/>
              <a:t>downloadable</a:t>
            </a:r>
            <a:r>
              <a:rPr lang="zh-CN" altLang="en-US" sz="1400" dirty="0" smtClean="0"/>
              <a:t> </a:t>
            </a:r>
            <a:r>
              <a:rPr lang="en-US" altLang="zh-CN" sz="1400" dirty="0" smtClean="0"/>
              <a:t>file.</a:t>
            </a:r>
            <a:r>
              <a:rPr lang="zh-CN" altLang="en-US" sz="1400" dirty="0" smtClean="0"/>
              <a:t> </a:t>
            </a:r>
            <a:endParaRPr lang="en-US" sz="1400" dirty="0" smtClean="0"/>
          </a:p>
        </p:txBody>
      </p:sp>
      <p:sp>
        <p:nvSpPr>
          <p:cNvPr id="69" name="Rectangle 68"/>
          <p:cNvSpPr/>
          <p:nvPr/>
        </p:nvSpPr>
        <p:spPr>
          <a:xfrm>
            <a:off x="18479354" y="3161001"/>
            <a:ext cx="8414782" cy="5153614"/>
          </a:xfrm>
          <a:prstGeom prst="rect">
            <a:avLst/>
          </a:prstGeom>
          <a:solidFill>
            <a:schemeClr val="bg1"/>
          </a:solidFill>
          <a:ln w="762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7"/>
          <a:stretch>
            <a:fillRect/>
          </a:stretch>
        </p:blipFill>
        <p:spPr>
          <a:xfrm>
            <a:off x="866653" y="13422335"/>
            <a:ext cx="1882044" cy="2023197"/>
          </a:xfrm>
          <a:prstGeom prst="rect">
            <a:avLst/>
          </a:prstGeom>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t="11331"/>
          <a:stretch/>
        </p:blipFill>
        <p:spPr>
          <a:xfrm>
            <a:off x="1764308" y="9391849"/>
            <a:ext cx="4366690" cy="2419934"/>
          </a:xfrm>
          <a:prstGeom prst="rect">
            <a:avLst/>
          </a:prstGeom>
        </p:spPr>
      </p:pic>
      <p:pic>
        <p:nvPicPr>
          <p:cNvPr id="35" name="Picture 34"/>
          <p:cNvPicPr>
            <a:picLocks noChangeAspect="1"/>
          </p:cNvPicPr>
          <p:nvPr/>
        </p:nvPicPr>
        <p:blipFill>
          <a:blip r:embed="rId9"/>
          <a:stretch>
            <a:fillRect/>
          </a:stretch>
        </p:blipFill>
        <p:spPr>
          <a:xfrm>
            <a:off x="9673523" y="10595083"/>
            <a:ext cx="2684585" cy="2743200"/>
          </a:xfrm>
          <a:prstGeom prst="rect">
            <a:avLst/>
          </a:prstGeom>
        </p:spPr>
      </p:pic>
      <p:pic>
        <p:nvPicPr>
          <p:cNvPr id="37" name="Picture 36"/>
          <p:cNvPicPr>
            <a:picLocks noChangeAspect="1"/>
          </p:cNvPicPr>
          <p:nvPr/>
        </p:nvPicPr>
        <p:blipFill>
          <a:blip r:embed="rId10"/>
          <a:stretch>
            <a:fillRect/>
          </a:stretch>
        </p:blipFill>
        <p:spPr>
          <a:xfrm>
            <a:off x="9673523" y="13508546"/>
            <a:ext cx="2684585" cy="2743200"/>
          </a:xfrm>
          <a:prstGeom prst="rect">
            <a:avLst/>
          </a:prstGeom>
        </p:spPr>
      </p:pic>
      <p:pic>
        <p:nvPicPr>
          <p:cNvPr id="40" name="Picture 39"/>
          <p:cNvPicPr>
            <a:picLocks noChangeAspect="1"/>
          </p:cNvPicPr>
          <p:nvPr/>
        </p:nvPicPr>
        <p:blipFill>
          <a:blip r:embed="rId11"/>
          <a:stretch>
            <a:fillRect/>
          </a:stretch>
        </p:blipFill>
        <p:spPr>
          <a:xfrm>
            <a:off x="12508151" y="13523269"/>
            <a:ext cx="2684585" cy="2743200"/>
          </a:xfrm>
          <a:prstGeom prst="rect">
            <a:avLst/>
          </a:prstGeom>
        </p:spPr>
      </p:pic>
      <p:pic>
        <p:nvPicPr>
          <p:cNvPr id="45" name="Picture 44"/>
          <p:cNvPicPr>
            <a:picLocks noChangeAspect="1"/>
          </p:cNvPicPr>
          <p:nvPr/>
        </p:nvPicPr>
        <p:blipFill>
          <a:blip r:embed="rId12"/>
          <a:stretch>
            <a:fillRect/>
          </a:stretch>
        </p:blipFill>
        <p:spPr>
          <a:xfrm>
            <a:off x="12508152" y="10595083"/>
            <a:ext cx="2684585" cy="2743200"/>
          </a:xfrm>
          <a:prstGeom prst="rect">
            <a:avLst/>
          </a:prstGeom>
        </p:spPr>
      </p:pic>
      <p:sp>
        <p:nvSpPr>
          <p:cNvPr id="84" name="TextBox 83"/>
          <p:cNvSpPr txBox="1"/>
          <p:nvPr/>
        </p:nvSpPr>
        <p:spPr>
          <a:xfrm>
            <a:off x="20870083" y="3431401"/>
            <a:ext cx="4200260" cy="584775"/>
          </a:xfrm>
          <a:prstGeom prst="rect">
            <a:avLst/>
          </a:prstGeom>
          <a:noFill/>
        </p:spPr>
        <p:txBody>
          <a:bodyPr wrap="square" rtlCol="0">
            <a:spAutoFit/>
          </a:bodyPr>
          <a:lstStyle/>
          <a:p>
            <a:pPr algn="ctr"/>
            <a:r>
              <a:rPr lang="en-US" sz="3200" b="1" dirty="0" smtClean="0">
                <a:latin typeface="Helvetica"/>
                <a:cs typeface="Helvetica"/>
              </a:rPr>
              <a:t>K-means Clustering</a:t>
            </a:r>
            <a:endParaRPr lang="en-US" sz="3200" b="1" dirty="0">
              <a:latin typeface="Helvetica"/>
              <a:cs typeface="Helvetica"/>
            </a:endParaRPr>
          </a:p>
        </p:txBody>
      </p:sp>
      <p:sp>
        <p:nvSpPr>
          <p:cNvPr id="86" name="Rectangle 85"/>
          <p:cNvSpPr/>
          <p:nvPr/>
        </p:nvSpPr>
        <p:spPr>
          <a:xfrm>
            <a:off x="8165787" y="6396377"/>
            <a:ext cx="4217020" cy="415498"/>
          </a:xfrm>
          <a:prstGeom prst="rect">
            <a:avLst/>
          </a:prstGeom>
        </p:spPr>
        <p:txBody>
          <a:bodyPr wrap="square">
            <a:spAutoFit/>
          </a:bodyPr>
          <a:lstStyle/>
          <a:p>
            <a:pPr algn="ctr"/>
            <a:r>
              <a:rPr lang="en-US" sz="1050" dirty="0">
                <a:latin typeface="Helvetica"/>
                <a:cs typeface="Helvetica"/>
              </a:rPr>
              <a:t>Density of multiple ionic liquid predicted </a:t>
            </a:r>
            <a:r>
              <a:rPr lang="en-US" sz="1050" dirty="0" smtClean="0">
                <a:latin typeface="Helvetica"/>
                <a:cs typeface="Helvetica"/>
              </a:rPr>
              <a:t>by</a:t>
            </a:r>
          </a:p>
          <a:p>
            <a:pPr algn="ctr"/>
            <a:r>
              <a:rPr lang="zh-CN" altLang="en-US" sz="1050" dirty="0" smtClean="0">
                <a:latin typeface="Helvetica"/>
                <a:cs typeface="Helvetica"/>
              </a:rPr>
              <a:t> </a:t>
            </a:r>
            <a:r>
              <a:rPr lang="en-US" sz="1050" dirty="0" smtClean="0">
                <a:latin typeface="Helvetica"/>
                <a:cs typeface="Helvetica"/>
              </a:rPr>
              <a:t>(A) </a:t>
            </a:r>
            <a:r>
              <a:rPr lang="en-US" altLang="zh-CN" sz="1050" dirty="0" smtClean="0">
                <a:latin typeface="Helvetica"/>
                <a:cs typeface="Helvetica"/>
              </a:rPr>
              <a:t>LASSO</a:t>
            </a:r>
            <a:r>
              <a:rPr lang="zh-CN" altLang="en-US" sz="1050" dirty="0" smtClean="0">
                <a:latin typeface="Helvetica"/>
                <a:cs typeface="Helvetica"/>
              </a:rPr>
              <a:t> </a:t>
            </a:r>
            <a:r>
              <a:rPr lang="en-US" sz="1050" dirty="0" smtClean="0">
                <a:latin typeface="Helvetica"/>
                <a:cs typeface="Helvetica"/>
              </a:rPr>
              <a:t>(B) </a:t>
            </a:r>
            <a:r>
              <a:rPr lang="en-US" sz="1050" dirty="0">
                <a:latin typeface="Helvetica"/>
                <a:cs typeface="Helvetica"/>
              </a:rPr>
              <a:t>molecular dynamic </a:t>
            </a:r>
            <a:r>
              <a:rPr lang="en-US" altLang="zh-CN" sz="1050" dirty="0">
                <a:latin typeface="Helvetica"/>
                <a:cs typeface="Helvetica"/>
              </a:rPr>
              <a:t>simulation</a:t>
            </a:r>
            <a:r>
              <a:rPr lang="zh-CN" altLang="en-US" sz="1050" dirty="0" smtClean="0">
                <a:latin typeface="Helvetica"/>
                <a:cs typeface="Helvetica"/>
              </a:rPr>
              <a:t>  </a:t>
            </a:r>
            <a:r>
              <a:rPr lang="en-US" altLang="zh-CN" sz="1050" dirty="0" smtClean="0">
                <a:latin typeface="Helvetica"/>
                <a:cs typeface="Helvetica"/>
              </a:rPr>
              <a:t>vs</a:t>
            </a:r>
            <a:r>
              <a:rPr lang="zh-CN" altLang="en-US" sz="1050" dirty="0" smtClean="0">
                <a:latin typeface="Helvetica"/>
                <a:cs typeface="Helvetica"/>
              </a:rPr>
              <a:t> </a:t>
            </a:r>
            <a:r>
              <a:rPr lang="en-US" altLang="zh-CN" sz="1050" dirty="0" smtClean="0">
                <a:latin typeface="Helvetica"/>
                <a:cs typeface="Helvetica"/>
              </a:rPr>
              <a:t>experiment</a:t>
            </a:r>
            <a:r>
              <a:rPr lang="zh-CN" altLang="en-US" sz="1050" dirty="0" smtClean="0">
                <a:latin typeface="Helvetica"/>
                <a:cs typeface="Helvetica"/>
              </a:rPr>
              <a:t> </a:t>
            </a:r>
            <a:r>
              <a:rPr lang="en-US" altLang="zh-CN" sz="1050" dirty="0" smtClean="0">
                <a:latin typeface="Helvetica"/>
                <a:cs typeface="Helvetica"/>
              </a:rPr>
              <a:t>data</a:t>
            </a:r>
            <a:endParaRPr lang="en-US" sz="1050" dirty="0">
              <a:latin typeface="Helvetica"/>
              <a:cs typeface="Helvetica"/>
            </a:endParaRPr>
          </a:p>
        </p:txBody>
      </p:sp>
      <p:sp>
        <p:nvSpPr>
          <p:cNvPr id="46" name="TextBox 45"/>
          <p:cNvSpPr txBox="1"/>
          <p:nvPr/>
        </p:nvSpPr>
        <p:spPr>
          <a:xfrm>
            <a:off x="10111560" y="10008972"/>
            <a:ext cx="1638916" cy="369332"/>
          </a:xfrm>
          <a:prstGeom prst="rect">
            <a:avLst/>
          </a:prstGeom>
          <a:noFill/>
        </p:spPr>
        <p:txBody>
          <a:bodyPr wrap="square" rtlCol="0">
            <a:spAutoFit/>
          </a:bodyPr>
          <a:lstStyle/>
          <a:p>
            <a:pPr algn="ctr"/>
            <a:r>
              <a:rPr lang="en-US" sz="1800" b="1" dirty="0" smtClean="0">
                <a:latin typeface="Helvetica"/>
                <a:cs typeface="Helvetica"/>
              </a:rPr>
              <a:t>LASSO</a:t>
            </a:r>
            <a:endParaRPr lang="en-US" sz="1800" b="1" dirty="0">
              <a:latin typeface="Helvetica"/>
              <a:cs typeface="Helvetica"/>
            </a:endParaRPr>
          </a:p>
        </p:txBody>
      </p:sp>
      <p:sp>
        <p:nvSpPr>
          <p:cNvPr id="47" name="TextBox 46"/>
          <p:cNvSpPr txBox="1"/>
          <p:nvPr/>
        </p:nvSpPr>
        <p:spPr>
          <a:xfrm>
            <a:off x="13127739" y="9898404"/>
            <a:ext cx="1638916" cy="584775"/>
          </a:xfrm>
          <a:prstGeom prst="rect">
            <a:avLst/>
          </a:prstGeom>
          <a:noFill/>
        </p:spPr>
        <p:txBody>
          <a:bodyPr wrap="square" rtlCol="0">
            <a:spAutoFit/>
          </a:bodyPr>
          <a:lstStyle/>
          <a:p>
            <a:pPr algn="ctr"/>
            <a:r>
              <a:rPr lang="en-US" sz="1800" b="1" dirty="0" smtClean="0">
                <a:latin typeface="Helvetica"/>
                <a:cs typeface="Helvetica"/>
              </a:rPr>
              <a:t>SVR</a:t>
            </a:r>
          </a:p>
          <a:p>
            <a:pPr algn="ctr"/>
            <a:r>
              <a:rPr lang="en-US" sz="1400" b="1" dirty="0" smtClean="0">
                <a:latin typeface="Helvetica"/>
                <a:cs typeface="Helvetica"/>
              </a:rPr>
              <a:t>By </a:t>
            </a:r>
            <a:r>
              <a:rPr lang="en-US" sz="1400" b="1" dirty="0" err="1" smtClean="0">
                <a:latin typeface="Helvetica"/>
                <a:cs typeface="Helvetica"/>
              </a:rPr>
              <a:t>sklearn</a:t>
            </a:r>
            <a:endParaRPr lang="en-US" sz="1400" b="1" dirty="0">
              <a:latin typeface="Helvetica"/>
              <a:cs typeface="Helvetica"/>
            </a:endParaRPr>
          </a:p>
        </p:txBody>
      </p:sp>
      <p:pic>
        <p:nvPicPr>
          <p:cNvPr id="12" name="Picture 11"/>
          <p:cNvPicPr>
            <a:picLocks noChangeAspect="1"/>
          </p:cNvPicPr>
          <p:nvPr/>
        </p:nvPicPr>
        <p:blipFill>
          <a:blip r:embed="rId13"/>
          <a:stretch>
            <a:fillRect/>
          </a:stretch>
        </p:blipFill>
        <p:spPr>
          <a:xfrm>
            <a:off x="15315643" y="10604504"/>
            <a:ext cx="2684585" cy="2743200"/>
          </a:xfrm>
          <a:prstGeom prst="rect">
            <a:avLst/>
          </a:prstGeom>
        </p:spPr>
      </p:pic>
      <p:sp>
        <p:nvSpPr>
          <p:cNvPr id="48" name="TextBox 47"/>
          <p:cNvSpPr txBox="1"/>
          <p:nvPr/>
        </p:nvSpPr>
        <p:spPr>
          <a:xfrm>
            <a:off x="15848103" y="9969354"/>
            <a:ext cx="1869556" cy="369332"/>
          </a:xfrm>
          <a:prstGeom prst="rect">
            <a:avLst/>
          </a:prstGeom>
          <a:noFill/>
        </p:spPr>
        <p:txBody>
          <a:bodyPr wrap="square" rtlCol="0">
            <a:spAutoFit/>
          </a:bodyPr>
          <a:lstStyle/>
          <a:p>
            <a:pPr algn="ctr"/>
            <a:r>
              <a:rPr lang="en-US" sz="1800" b="1" smtClean="0">
                <a:latin typeface="Helvetica"/>
                <a:cs typeface="Helvetica"/>
              </a:rPr>
              <a:t>Neural Network</a:t>
            </a:r>
            <a:endParaRPr lang="en-US" sz="1800" b="1" dirty="0" smtClean="0">
              <a:latin typeface="Helvetica"/>
              <a:cs typeface="Helvetica"/>
            </a:endParaRPr>
          </a:p>
        </p:txBody>
      </p:sp>
      <p:graphicFrame>
        <p:nvGraphicFramePr>
          <p:cNvPr id="31" name="Table 30"/>
          <p:cNvGraphicFramePr>
            <a:graphicFrameLocks noGrp="1"/>
          </p:cNvGraphicFramePr>
          <p:nvPr>
            <p:extLst>
              <p:ext uri="{D42A27DB-BD31-4B8C-83A1-F6EECF244321}">
                <p14:modId xmlns:p14="http://schemas.microsoft.com/office/powerpoint/2010/main" val="2120416705"/>
              </p:ext>
            </p:extLst>
          </p:nvPr>
        </p:nvGraphicFramePr>
        <p:xfrm>
          <a:off x="12639363" y="4100969"/>
          <a:ext cx="2522605" cy="4449888"/>
        </p:xfrm>
        <a:graphic>
          <a:graphicData uri="http://schemas.openxmlformats.org/drawingml/2006/table">
            <a:tbl>
              <a:tblPr>
                <a:tableStyleId>{775DCB02-9BB8-47FD-8907-85C794F793BA}</a:tableStyleId>
              </a:tblPr>
              <a:tblGrid>
                <a:gridCol w="2522605"/>
              </a:tblGrid>
              <a:tr h="278118">
                <a:tc>
                  <a:txBody>
                    <a:bodyPr/>
                    <a:lstStyle/>
                    <a:p>
                      <a:pPr algn="ctr" fontAlgn="b"/>
                      <a:r>
                        <a:rPr lang="en-US" sz="1400" u="none" strike="noStrike" dirty="0">
                          <a:effectLst/>
                        </a:rPr>
                        <a:t>CATION </a:t>
                      </a:r>
                      <a:r>
                        <a:rPr lang="en-US" sz="1400" u="none" strike="noStrike" dirty="0" err="1">
                          <a:effectLst/>
                        </a:rPr>
                        <a:t>steiger</a:t>
                      </a:r>
                      <a:endParaRPr lang="en-US" sz="1400" b="0" i="0" u="none" strike="noStrike" dirty="0">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dirty="0">
                          <a:effectLst/>
                        </a:rPr>
                        <a:t>CATION </a:t>
                      </a:r>
                      <a:r>
                        <a:rPr lang="en-US" sz="1400" u="none" strike="noStrike" dirty="0" err="1">
                          <a:effectLst/>
                        </a:rPr>
                        <a:t>Marsili</a:t>
                      </a:r>
                      <a:r>
                        <a:rPr lang="en-US" sz="1400" u="none" strike="noStrike" dirty="0">
                          <a:effectLst/>
                        </a:rPr>
                        <a:t> Partial Charges</a:t>
                      </a:r>
                      <a:endParaRPr lang="en-US" sz="1400" b="0" i="0" u="none" strike="noStrike" dirty="0">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dirty="0">
                          <a:effectLst/>
                        </a:rPr>
                        <a:t>CATION </a:t>
                      </a:r>
                      <a:r>
                        <a:rPr lang="en-US" sz="1400" u="none" strike="noStrike" dirty="0" err="1">
                          <a:effectLst/>
                        </a:rPr>
                        <a:t>BertzCT</a:t>
                      </a:r>
                      <a:endParaRPr lang="en-US" sz="1400" b="0" i="0" u="none" strike="noStrike" dirty="0">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dirty="0">
                          <a:effectLst/>
                        </a:rPr>
                        <a:t>CATION </a:t>
                      </a:r>
                      <a:r>
                        <a:rPr lang="en-US" sz="1400" u="none" strike="noStrike" dirty="0" err="1">
                          <a:effectLst/>
                        </a:rPr>
                        <a:t>Ipc</a:t>
                      </a:r>
                      <a:endParaRPr lang="en-US" sz="1400" b="0" i="0" u="none" strike="noStrike" dirty="0">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a:effectLst/>
                        </a:rPr>
                        <a:t>CATION EState_VSA7</a:t>
                      </a:r>
                      <a:endParaRPr lang="en-US" sz="1400" b="0" i="0" u="none" strike="noStrike">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a:effectLst/>
                        </a:rPr>
                        <a:t>CATION Topliss fragments</a:t>
                      </a:r>
                      <a:endParaRPr lang="en-US" sz="1400" b="0" i="0" u="none" strike="noStrike">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a:effectLst/>
                        </a:rPr>
                        <a:t>ANION steiger</a:t>
                      </a:r>
                      <a:endParaRPr lang="en-US" sz="1400" b="0" i="0" u="none" strike="noStrike">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a:effectLst/>
                        </a:rPr>
                        <a:t>ANION Marsili Partial Charges</a:t>
                      </a:r>
                      <a:endParaRPr lang="en-US" sz="1400" b="0" i="0" u="none" strike="noStrike">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dirty="0">
                          <a:effectLst/>
                        </a:rPr>
                        <a:t>ANION </a:t>
                      </a:r>
                      <a:r>
                        <a:rPr lang="en-US" sz="1400" u="none" strike="noStrike" dirty="0" err="1">
                          <a:effectLst/>
                        </a:rPr>
                        <a:t>MolWt</a:t>
                      </a:r>
                      <a:endParaRPr lang="en-US" sz="1400" b="0" i="0" u="none" strike="noStrike" dirty="0">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dirty="0">
                          <a:effectLst/>
                        </a:rPr>
                        <a:t>ANION </a:t>
                      </a:r>
                      <a:r>
                        <a:rPr lang="en-US" sz="1400" u="none" strike="noStrike" dirty="0" err="1">
                          <a:effectLst/>
                        </a:rPr>
                        <a:t>HeavyAtomMolWt</a:t>
                      </a:r>
                      <a:endParaRPr lang="en-US" sz="1400" b="0" i="0" u="none" strike="noStrike" dirty="0">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a:effectLst/>
                        </a:rPr>
                        <a:t>ANION TPSA</a:t>
                      </a:r>
                      <a:endParaRPr lang="en-US" sz="1400" b="0" i="0" u="none" strike="noStrike">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dirty="0">
                          <a:effectLst/>
                        </a:rPr>
                        <a:t>ANION PEOE_VSA10</a:t>
                      </a:r>
                      <a:endParaRPr lang="en-US" sz="1400" b="0" i="0" u="none" strike="noStrike" dirty="0">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a:effectLst/>
                        </a:rPr>
                        <a:t>ANION SMR_VSA1</a:t>
                      </a:r>
                      <a:endParaRPr lang="en-US" sz="1400" b="0" i="0" u="none" strike="noStrike">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dirty="0">
                          <a:effectLst/>
                        </a:rPr>
                        <a:t>ANION EState_VSA9</a:t>
                      </a:r>
                      <a:endParaRPr lang="en-US" sz="1400" b="0" i="0" u="none" strike="noStrike" dirty="0">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a:effectLst/>
                        </a:rPr>
                        <a:t>ANION VSA_EState8</a:t>
                      </a:r>
                      <a:endParaRPr lang="en-US" sz="1400" b="0" i="0" u="none" strike="noStrike">
                        <a:solidFill>
                          <a:srgbClr val="000000"/>
                        </a:solidFill>
                        <a:effectLst/>
                        <a:latin typeface="Courier New" charset="0"/>
                      </a:endParaRPr>
                    </a:p>
                  </a:txBody>
                  <a:tcPr marL="6350" marR="6350" marT="6350" marB="0" anchor="b"/>
                </a:tc>
              </a:tr>
              <a:tr h="278118">
                <a:tc>
                  <a:txBody>
                    <a:bodyPr/>
                    <a:lstStyle/>
                    <a:p>
                      <a:pPr algn="ctr" fontAlgn="b"/>
                      <a:r>
                        <a:rPr lang="en-US" sz="1400" u="none" strike="noStrike" dirty="0" smtClean="0">
                          <a:effectLst/>
                        </a:rPr>
                        <a:t>Pressure</a:t>
                      </a:r>
                      <a:endParaRPr lang="en-US" sz="1400" b="0" i="0" u="none" strike="noStrike" dirty="0">
                        <a:solidFill>
                          <a:srgbClr val="000000"/>
                        </a:solidFill>
                        <a:effectLst/>
                        <a:latin typeface="Courier New" charset="0"/>
                      </a:endParaRPr>
                    </a:p>
                  </a:txBody>
                  <a:tcPr marL="6350" marR="6350" marT="6350" marB="0" anchor="b"/>
                </a:tc>
              </a:tr>
            </a:tbl>
          </a:graphicData>
        </a:graphic>
      </p:graphicFrame>
      <p:sp>
        <p:nvSpPr>
          <p:cNvPr id="49" name="Oval 48"/>
          <p:cNvSpPr/>
          <p:nvPr/>
        </p:nvSpPr>
        <p:spPr>
          <a:xfrm>
            <a:off x="12540611" y="4110344"/>
            <a:ext cx="2757215" cy="31535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1" name="Rectangle 70"/>
          <p:cNvSpPr/>
          <p:nvPr/>
        </p:nvSpPr>
        <p:spPr>
          <a:xfrm>
            <a:off x="18707587" y="4223415"/>
            <a:ext cx="2663314" cy="341009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 name="Picture 102"/>
          <p:cNvPicPr>
            <a:picLocks noChangeAspect="1"/>
          </p:cNvPicPr>
          <p:nvPr/>
        </p:nvPicPr>
        <p:blipFill rotWithShape="1">
          <a:blip r:embed="rId14">
            <a:extLst>
              <a:ext uri="{28A0092B-C50C-407E-A947-70E740481C1C}">
                <a14:useLocalDpi xmlns:a14="http://schemas.microsoft.com/office/drawing/2010/main" val="0"/>
              </a:ext>
            </a:extLst>
          </a:blip>
          <a:srcRect l="10604" t="20704" r="7412" b="23823"/>
          <a:stretch/>
        </p:blipFill>
        <p:spPr>
          <a:xfrm rot="1416514">
            <a:off x="19938131" y="5057621"/>
            <a:ext cx="1204524" cy="815016"/>
          </a:xfrm>
          <a:prstGeom prst="rect">
            <a:avLst/>
          </a:prstGeom>
          <a:effectLst>
            <a:outerShdw blurRad="50800" dist="50800" dir="5400000" algn="ctr" rotWithShape="0">
              <a:srgbClr val="000000">
                <a:alpha val="0"/>
              </a:srgbClr>
            </a:outerShdw>
          </a:effectLst>
        </p:spPr>
      </p:pic>
      <p:pic>
        <p:nvPicPr>
          <p:cNvPr id="104" name="Picture 10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24633" y="5750880"/>
            <a:ext cx="1371600" cy="1371600"/>
          </a:xfrm>
          <a:prstGeom prst="rect">
            <a:avLst/>
          </a:prstGeom>
          <a:effectLst>
            <a:outerShdw blurRad="50800" dist="50800" dir="5400000" algn="ctr" rotWithShape="0">
              <a:srgbClr val="000000">
                <a:alpha val="0"/>
              </a:srgbClr>
            </a:outerShdw>
          </a:effectLst>
        </p:spPr>
      </p:pic>
      <p:pic>
        <p:nvPicPr>
          <p:cNvPr id="105" name="Picture 104"/>
          <p:cNvPicPr>
            <a:picLocks noChangeAspect="1"/>
          </p:cNvPicPr>
          <p:nvPr/>
        </p:nvPicPr>
        <p:blipFill rotWithShape="1">
          <a:blip r:embed="rId16">
            <a:extLst>
              <a:ext uri="{28A0092B-C50C-407E-A947-70E740481C1C}">
                <a14:useLocalDpi xmlns:a14="http://schemas.microsoft.com/office/drawing/2010/main" val="0"/>
              </a:ext>
            </a:extLst>
          </a:blip>
          <a:srcRect l="15707" t="21808" r="12323" b="22620"/>
          <a:stretch/>
        </p:blipFill>
        <p:spPr>
          <a:xfrm rot="1864465">
            <a:off x="20167413" y="6087608"/>
            <a:ext cx="987147" cy="762230"/>
          </a:xfrm>
          <a:prstGeom prst="rect">
            <a:avLst/>
          </a:prstGeom>
          <a:effectLst>
            <a:outerShdw blurRad="50800" dist="50800" dir="5400000" algn="ctr" rotWithShape="0">
              <a:srgbClr val="000000">
                <a:alpha val="0"/>
              </a:srgbClr>
            </a:outerShdw>
          </a:effectLst>
        </p:spPr>
      </p:pic>
      <p:pic>
        <p:nvPicPr>
          <p:cNvPr id="106" name="Picture 105"/>
          <p:cNvPicPr>
            <a:picLocks noChangeAspect="1"/>
          </p:cNvPicPr>
          <p:nvPr/>
        </p:nvPicPr>
        <p:blipFill rotWithShape="1">
          <a:blip r:embed="rId17">
            <a:extLst>
              <a:ext uri="{28A0092B-C50C-407E-A947-70E740481C1C}">
                <a14:useLocalDpi xmlns:a14="http://schemas.microsoft.com/office/drawing/2010/main" val="0"/>
              </a:ext>
            </a:extLst>
          </a:blip>
          <a:srcRect l="11200" t="23080" b="22557"/>
          <a:stretch/>
        </p:blipFill>
        <p:spPr>
          <a:xfrm rot="905135">
            <a:off x="19736181" y="4428476"/>
            <a:ext cx="1454046" cy="885809"/>
          </a:xfrm>
          <a:prstGeom prst="rect">
            <a:avLst/>
          </a:prstGeom>
          <a:effectLst>
            <a:outerShdw blurRad="50800" dist="50800" dir="5400000" algn="ctr" rotWithShape="0">
              <a:srgbClr val="000000">
                <a:alpha val="0"/>
              </a:srgbClr>
            </a:outerShdw>
          </a:effectLst>
        </p:spPr>
      </p:pic>
      <p:pic>
        <p:nvPicPr>
          <p:cNvPr id="107" name="Picture 106"/>
          <p:cNvPicPr>
            <a:picLocks noChangeAspect="1"/>
          </p:cNvPicPr>
          <p:nvPr/>
        </p:nvPicPr>
        <p:blipFill rotWithShape="1">
          <a:blip r:embed="rId18">
            <a:extLst>
              <a:ext uri="{28A0092B-C50C-407E-A947-70E740481C1C}">
                <a14:useLocalDpi xmlns:a14="http://schemas.microsoft.com/office/drawing/2010/main" val="0"/>
              </a:ext>
            </a:extLst>
          </a:blip>
          <a:srcRect l="14622" t="22051" r="15048" b="19422"/>
          <a:stretch/>
        </p:blipFill>
        <p:spPr>
          <a:xfrm rot="20191692">
            <a:off x="18985573" y="5325328"/>
            <a:ext cx="964648" cy="802742"/>
          </a:xfrm>
          <a:prstGeom prst="rect">
            <a:avLst/>
          </a:prstGeom>
          <a:effectLst>
            <a:outerShdw blurRad="50800" dist="50800" dir="5400000" algn="ctr" rotWithShape="0">
              <a:srgbClr val="000000">
                <a:alpha val="0"/>
              </a:srgbClr>
            </a:outerShdw>
          </a:effectLst>
        </p:spPr>
      </p:pic>
      <p:pic>
        <p:nvPicPr>
          <p:cNvPr id="108" name="Picture 107"/>
          <p:cNvPicPr>
            <a:picLocks noChangeAspect="1"/>
          </p:cNvPicPr>
          <p:nvPr/>
        </p:nvPicPr>
        <p:blipFill rotWithShape="1">
          <a:blip r:embed="rId19">
            <a:extLst>
              <a:ext uri="{28A0092B-C50C-407E-A947-70E740481C1C}">
                <a14:useLocalDpi xmlns:a14="http://schemas.microsoft.com/office/drawing/2010/main" val="0"/>
              </a:ext>
            </a:extLst>
          </a:blip>
          <a:srcRect l="17527" t="21146" b="24546"/>
          <a:stretch/>
        </p:blipFill>
        <p:spPr>
          <a:xfrm rot="19542957">
            <a:off x="18837705" y="4463448"/>
            <a:ext cx="1131202" cy="744885"/>
          </a:xfrm>
          <a:prstGeom prst="rect">
            <a:avLst/>
          </a:prstGeom>
          <a:effectLst>
            <a:outerShdw blurRad="50800" dist="50800" dir="5400000" algn="ctr" rotWithShape="0">
              <a:srgbClr val="000000">
                <a:alpha val="0"/>
              </a:srgbClr>
            </a:outerShdw>
          </a:effectLst>
        </p:spPr>
      </p:pic>
      <p:sp>
        <p:nvSpPr>
          <p:cNvPr id="113" name="Rectangle 112"/>
          <p:cNvSpPr/>
          <p:nvPr/>
        </p:nvSpPr>
        <p:spPr>
          <a:xfrm>
            <a:off x="21644800" y="4220835"/>
            <a:ext cx="2531508" cy="339189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1" name="Picture 110"/>
          <p:cNvPicPr>
            <a:picLocks noChangeAspect="1"/>
          </p:cNvPicPr>
          <p:nvPr/>
        </p:nvPicPr>
        <p:blipFill rotWithShape="1">
          <a:blip r:embed="rId20">
            <a:extLst>
              <a:ext uri="{28A0092B-C50C-407E-A947-70E740481C1C}">
                <a14:useLocalDpi xmlns:a14="http://schemas.microsoft.com/office/drawing/2010/main" val="0"/>
              </a:ext>
            </a:extLst>
          </a:blip>
          <a:srcRect l="9046" t="23523" r="13652" b="27611"/>
          <a:stretch/>
        </p:blipFill>
        <p:spPr>
          <a:xfrm>
            <a:off x="22831558" y="4640892"/>
            <a:ext cx="1196867" cy="756592"/>
          </a:xfrm>
          <a:prstGeom prst="rect">
            <a:avLst/>
          </a:prstGeom>
          <a:effectLst>
            <a:outerShdw blurRad="50800" dist="50800" dir="5400000" algn="ctr" rotWithShape="0">
              <a:srgbClr val="000000">
                <a:alpha val="0"/>
              </a:srgbClr>
            </a:outerShdw>
          </a:effectLst>
        </p:spPr>
      </p:pic>
      <p:pic>
        <p:nvPicPr>
          <p:cNvPr id="112" name="Picture 111"/>
          <p:cNvPicPr>
            <a:picLocks noChangeAspect="1"/>
          </p:cNvPicPr>
          <p:nvPr/>
        </p:nvPicPr>
        <p:blipFill rotWithShape="1">
          <a:blip r:embed="rId21">
            <a:extLst>
              <a:ext uri="{28A0092B-C50C-407E-A947-70E740481C1C}">
                <a14:useLocalDpi xmlns:a14="http://schemas.microsoft.com/office/drawing/2010/main" val="0"/>
              </a:ext>
            </a:extLst>
          </a:blip>
          <a:srcRect t="20439" b="27545"/>
          <a:stretch/>
        </p:blipFill>
        <p:spPr>
          <a:xfrm rot="19950580">
            <a:off x="21709632" y="4534470"/>
            <a:ext cx="1371600" cy="713458"/>
          </a:xfrm>
          <a:prstGeom prst="rect">
            <a:avLst/>
          </a:prstGeom>
          <a:effectLst>
            <a:outerShdw blurRad="50800" dist="50800" dir="5400000" algn="ctr" rotWithShape="0">
              <a:srgbClr val="000000">
                <a:alpha val="0"/>
              </a:srgbClr>
            </a:outerShdw>
          </a:effectLst>
        </p:spPr>
      </p:pic>
      <p:pic>
        <p:nvPicPr>
          <p:cNvPr id="109" name="Picture 108"/>
          <p:cNvPicPr>
            <a:picLocks noChangeAspect="1"/>
          </p:cNvPicPr>
          <p:nvPr/>
        </p:nvPicPr>
        <p:blipFill rotWithShape="1">
          <a:blip r:embed="rId22">
            <a:extLst>
              <a:ext uri="{28A0092B-C50C-407E-A947-70E740481C1C}">
                <a14:useLocalDpi xmlns:a14="http://schemas.microsoft.com/office/drawing/2010/main" val="0"/>
              </a:ext>
            </a:extLst>
          </a:blip>
          <a:srcRect t="17493" r="-3877" b="13872"/>
          <a:stretch/>
        </p:blipFill>
        <p:spPr>
          <a:xfrm>
            <a:off x="21693130" y="5376941"/>
            <a:ext cx="1371600" cy="941396"/>
          </a:xfrm>
          <a:prstGeom prst="rect">
            <a:avLst/>
          </a:prstGeom>
          <a:effectLst>
            <a:outerShdw blurRad="50800" dist="50800" dir="5400000" algn="ctr" rotWithShape="0">
              <a:srgbClr val="000000">
                <a:alpha val="0"/>
              </a:srgbClr>
            </a:outerShdw>
          </a:effectLst>
        </p:spPr>
      </p:pic>
      <p:sp>
        <p:nvSpPr>
          <p:cNvPr id="115" name="TextBox 114"/>
          <p:cNvSpPr txBox="1"/>
          <p:nvPr/>
        </p:nvSpPr>
        <p:spPr>
          <a:xfrm>
            <a:off x="7719975" y="11316369"/>
            <a:ext cx="1953548" cy="1384995"/>
          </a:xfrm>
          <a:prstGeom prst="rect">
            <a:avLst/>
          </a:prstGeom>
          <a:noFill/>
        </p:spPr>
        <p:txBody>
          <a:bodyPr wrap="square" rtlCol="0">
            <a:spAutoFit/>
          </a:bodyPr>
          <a:lstStyle/>
          <a:p>
            <a:pPr algn="just"/>
            <a:r>
              <a:rPr lang="en-US" sz="1400" dirty="0">
                <a:latin typeface="Helvetica"/>
                <a:cs typeface="Helvetica"/>
              </a:rPr>
              <a:t>T</a:t>
            </a:r>
            <a:r>
              <a:rPr lang="en-US" sz="1400" dirty="0" smtClean="0">
                <a:latin typeface="Helvetica"/>
                <a:cs typeface="Helvetica"/>
              </a:rPr>
              <a:t>raining data set and test data set are randomly separated. </a:t>
            </a:r>
            <a:r>
              <a:rPr lang="en-US" altLang="zh-CN" sz="1400" dirty="0" smtClean="0">
                <a:latin typeface="Helvetica"/>
                <a:cs typeface="Helvetica"/>
              </a:rPr>
              <a:t>Training</a:t>
            </a:r>
            <a:r>
              <a:rPr lang="zh-CN" altLang="en-US" sz="1400" dirty="0" smtClean="0">
                <a:latin typeface="Helvetica"/>
                <a:cs typeface="Helvetica"/>
              </a:rPr>
              <a:t> </a:t>
            </a:r>
            <a:r>
              <a:rPr lang="en-US" altLang="zh-CN" sz="1400" dirty="0" smtClean="0">
                <a:latin typeface="Helvetica"/>
                <a:cs typeface="Helvetica"/>
              </a:rPr>
              <a:t>data</a:t>
            </a:r>
            <a:r>
              <a:rPr lang="zh-CN" altLang="en-US" sz="1400" dirty="0" smtClean="0">
                <a:latin typeface="Helvetica"/>
                <a:cs typeface="Helvetica"/>
              </a:rPr>
              <a:t> </a:t>
            </a:r>
            <a:r>
              <a:rPr lang="en-US" altLang="zh-CN" sz="1400" dirty="0" smtClean="0">
                <a:latin typeface="Helvetica"/>
                <a:cs typeface="Helvetica"/>
              </a:rPr>
              <a:t>covered</a:t>
            </a:r>
            <a:r>
              <a:rPr lang="zh-CN" altLang="en-US" sz="1400" dirty="0" smtClean="0">
                <a:latin typeface="Helvetica"/>
                <a:cs typeface="Helvetica"/>
              </a:rPr>
              <a:t> </a:t>
            </a:r>
            <a:r>
              <a:rPr lang="en-US" altLang="zh-CN" sz="1400" dirty="0" smtClean="0">
                <a:latin typeface="Helvetica"/>
                <a:cs typeface="Helvetica"/>
              </a:rPr>
              <a:t>cations</a:t>
            </a:r>
            <a:r>
              <a:rPr lang="zh-CN" altLang="en-US" sz="1400" dirty="0" smtClean="0">
                <a:latin typeface="Helvetica"/>
                <a:cs typeface="Helvetica"/>
              </a:rPr>
              <a:t> </a:t>
            </a:r>
            <a:r>
              <a:rPr lang="en-US" altLang="zh-CN" sz="1400" dirty="0" smtClean="0">
                <a:latin typeface="Helvetica"/>
                <a:cs typeface="Helvetica"/>
              </a:rPr>
              <a:t>from</a:t>
            </a:r>
            <a:r>
              <a:rPr lang="zh-CN" altLang="en-US" sz="1400" dirty="0" smtClean="0">
                <a:latin typeface="Helvetica"/>
                <a:cs typeface="Helvetica"/>
              </a:rPr>
              <a:t> </a:t>
            </a:r>
            <a:r>
              <a:rPr lang="en-US" altLang="zh-CN" sz="1400" dirty="0" smtClean="0">
                <a:latin typeface="Helvetica"/>
                <a:cs typeface="Helvetica"/>
              </a:rPr>
              <a:t>all</a:t>
            </a:r>
            <a:r>
              <a:rPr lang="zh-CN" altLang="en-US" sz="1400" dirty="0" smtClean="0">
                <a:latin typeface="Helvetica"/>
                <a:cs typeface="Helvetica"/>
              </a:rPr>
              <a:t>  </a:t>
            </a:r>
            <a:r>
              <a:rPr lang="en-US" altLang="zh-CN" sz="1400" dirty="0" smtClean="0">
                <a:latin typeface="Helvetica"/>
                <a:cs typeface="Helvetica"/>
              </a:rPr>
              <a:t>categories</a:t>
            </a:r>
            <a:endParaRPr lang="en-US" sz="1400" dirty="0" smtClean="0">
              <a:latin typeface="Helvetica"/>
              <a:cs typeface="Helvetica"/>
            </a:endParaRPr>
          </a:p>
        </p:txBody>
      </p:sp>
      <p:pic>
        <p:nvPicPr>
          <p:cNvPr id="117" name="Picture 11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110284" y="4197437"/>
            <a:ext cx="2350576" cy="2286000"/>
          </a:xfrm>
          <a:prstGeom prst="rect">
            <a:avLst/>
          </a:prstGeom>
        </p:spPr>
      </p:pic>
      <p:sp>
        <p:nvSpPr>
          <p:cNvPr id="125" name="TextBox 124"/>
          <p:cNvSpPr txBox="1"/>
          <p:nvPr/>
        </p:nvSpPr>
        <p:spPr>
          <a:xfrm>
            <a:off x="12275316" y="8639660"/>
            <a:ext cx="3221359" cy="584775"/>
          </a:xfrm>
          <a:prstGeom prst="rect">
            <a:avLst/>
          </a:prstGeom>
          <a:noFill/>
        </p:spPr>
        <p:txBody>
          <a:bodyPr wrap="square" rtlCol="0">
            <a:spAutoFit/>
          </a:bodyPr>
          <a:lstStyle/>
          <a:p>
            <a:pPr algn="ctr"/>
            <a:r>
              <a:rPr lang="en-US" sz="1600" b="1" dirty="0" smtClean="0">
                <a:latin typeface="Helvetica"/>
                <a:cs typeface="Helvetica"/>
              </a:rPr>
              <a:t>16 quantitative descriptors selected by LASSO</a:t>
            </a:r>
            <a:endParaRPr lang="en-US" sz="1600" b="1" dirty="0">
              <a:latin typeface="Helvetica"/>
              <a:cs typeface="Helvetica"/>
            </a:endParaRPr>
          </a:p>
        </p:txBody>
      </p:sp>
      <p:sp>
        <p:nvSpPr>
          <p:cNvPr id="126" name="TextBox 125"/>
          <p:cNvSpPr txBox="1"/>
          <p:nvPr/>
        </p:nvSpPr>
        <p:spPr>
          <a:xfrm>
            <a:off x="7705557" y="14167418"/>
            <a:ext cx="1953548" cy="1384995"/>
          </a:xfrm>
          <a:prstGeom prst="rect">
            <a:avLst/>
          </a:prstGeom>
          <a:noFill/>
        </p:spPr>
        <p:txBody>
          <a:bodyPr wrap="square" rtlCol="0">
            <a:spAutoFit/>
          </a:bodyPr>
          <a:lstStyle/>
          <a:p>
            <a:pPr algn="just"/>
            <a:r>
              <a:rPr lang="en-US" sz="1400" dirty="0">
                <a:latin typeface="Helvetica"/>
                <a:cs typeface="Helvetica"/>
              </a:rPr>
              <a:t>T</a:t>
            </a:r>
            <a:r>
              <a:rPr lang="en-US" sz="1400" dirty="0" smtClean="0">
                <a:latin typeface="Helvetica"/>
                <a:cs typeface="Helvetica"/>
              </a:rPr>
              <a:t>raining data set and test data set are separated by </a:t>
            </a:r>
            <a:r>
              <a:rPr lang="en-US" altLang="zh-CN" sz="1400" dirty="0" smtClean="0">
                <a:latin typeface="Helvetica"/>
                <a:cs typeface="Helvetica"/>
              </a:rPr>
              <a:t>IL</a:t>
            </a:r>
            <a:r>
              <a:rPr lang="zh-CN" altLang="en-US" sz="1400" dirty="0" smtClean="0">
                <a:latin typeface="Helvetica"/>
                <a:cs typeface="Helvetica"/>
              </a:rPr>
              <a:t> </a:t>
            </a:r>
            <a:r>
              <a:rPr lang="en-US" altLang="zh-CN" sz="1400" dirty="0" smtClean="0">
                <a:latin typeface="Helvetica"/>
                <a:cs typeface="Helvetica"/>
              </a:rPr>
              <a:t>category</a:t>
            </a:r>
            <a:r>
              <a:rPr lang="en-US" sz="1400" dirty="0" smtClean="0">
                <a:latin typeface="Helvetica"/>
                <a:cs typeface="Helvetica"/>
              </a:rPr>
              <a:t>. All the IL categories in test set has not been trained.</a:t>
            </a:r>
          </a:p>
        </p:txBody>
      </p:sp>
      <p:sp>
        <p:nvSpPr>
          <p:cNvPr id="131" name="TextBox 130"/>
          <p:cNvSpPr txBox="1"/>
          <p:nvPr/>
        </p:nvSpPr>
        <p:spPr>
          <a:xfrm>
            <a:off x="10041586" y="16599967"/>
            <a:ext cx="2310092" cy="523220"/>
          </a:xfrm>
          <a:prstGeom prst="rect">
            <a:avLst/>
          </a:prstGeom>
          <a:noFill/>
        </p:spPr>
        <p:txBody>
          <a:bodyPr wrap="square" rtlCol="0">
            <a:spAutoFit/>
          </a:bodyPr>
          <a:lstStyle/>
          <a:p>
            <a:pPr algn="just"/>
            <a:r>
              <a:rPr lang="en-US" sz="1400" dirty="0"/>
              <a:t>Regularization = 2</a:t>
            </a:r>
          </a:p>
          <a:p>
            <a:pPr algn="just"/>
            <a:r>
              <a:rPr lang="en-US" sz="1400" dirty="0"/>
              <a:t>Iteration number = 1000</a:t>
            </a:r>
          </a:p>
        </p:txBody>
      </p:sp>
      <p:sp>
        <p:nvSpPr>
          <p:cNvPr id="132" name="TextBox 131"/>
          <p:cNvSpPr txBox="1"/>
          <p:nvPr/>
        </p:nvSpPr>
        <p:spPr>
          <a:xfrm>
            <a:off x="12844044" y="16505062"/>
            <a:ext cx="2697993" cy="738664"/>
          </a:xfrm>
          <a:prstGeom prst="rect">
            <a:avLst/>
          </a:prstGeom>
          <a:noFill/>
        </p:spPr>
        <p:txBody>
          <a:bodyPr wrap="square" rtlCol="0">
            <a:spAutoFit/>
          </a:bodyPr>
          <a:lstStyle/>
          <a:p>
            <a:pPr algn="just"/>
            <a:r>
              <a:rPr lang="en-US" sz="1400" dirty="0"/>
              <a:t>C=1.0, </a:t>
            </a:r>
            <a:r>
              <a:rPr lang="en-US" sz="1400" dirty="0" err="1"/>
              <a:t>cache_size</a:t>
            </a:r>
            <a:r>
              <a:rPr lang="en-US" sz="1400" dirty="0"/>
              <a:t>=200, </a:t>
            </a:r>
            <a:endParaRPr lang="en-US" sz="1400" dirty="0" smtClean="0"/>
          </a:p>
          <a:p>
            <a:pPr algn="just"/>
            <a:r>
              <a:rPr lang="en-US" sz="1400" dirty="0" smtClean="0"/>
              <a:t>coef0=0.0</a:t>
            </a:r>
            <a:r>
              <a:rPr lang="en-US" sz="1400" dirty="0"/>
              <a:t>, degree=3, epsilon=0.2, gamma='auto', kernel=</a:t>
            </a:r>
            <a:r>
              <a:rPr lang="en-US" sz="1400" dirty="0" smtClean="0"/>
              <a:t>'</a:t>
            </a:r>
            <a:r>
              <a:rPr lang="en-US" sz="1400" dirty="0" err="1" smtClean="0"/>
              <a:t>rbf</a:t>
            </a:r>
            <a:r>
              <a:rPr lang="en-US" sz="1400" dirty="0" smtClean="0"/>
              <a:t>’</a:t>
            </a:r>
            <a:endParaRPr lang="en-US" sz="1400" dirty="0" smtClean="0">
              <a:latin typeface="Helvetica"/>
              <a:cs typeface="Helvetica"/>
            </a:endParaRPr>
          </a:p>
        </p:txBody>
      </p:sp>
      <p:sp>
        <p:nvSpPr>
          <p:cNvPr id="133" name="TextBox 132"/>
          <p:cNvSpPr txBox="1"/>
          <p:nvPr/>
        </p:nvSpPr>
        <p:spPr>
          <a:xfrm>
            <a:off x="15686741" y="16293538"/>
            <a:ext cx="2524593" cy="1384995"/>
          </a:xfrm>
          <a:prstGeom prst="rect">
            <a:avLst/>
          </a:prstGeom>
          <a:noFill/>
        </p:spPr>
        <p:txBody>
          <a:bodyPr wrap="square" rtlCol="0">
            <a:spAutoFit/>
          </a:bodyPr>
          <a:lstStyle/>
          <a:p>
            <a:pPr algn="just"/>
            <a:r>
              <a:rPr lang="en-US" sz="1400" dirty="0"/>
              <a:t>Hidden layer =1</a:t>
            </a:r>
          </a:p>
          <a:p>
            <a:pPr algn="just"/>
            <a:r>
              <a:rPr lang="en-US" altLang="zh-CN" sz="1400" dirty="0"/>
              <a:t>Hidden</a:t>
            </a:r>
            <a:r>
              <a:rPr lang="zh-CN" altLang="en-US" sz="1400" dirty="0"/>
              <a:t> </a:t>
            </a:r>
            <a:r>
              <a:rPr lang="en-US" altLang="zh-CN" sz="1400" dirty="0"/>
              <a:t>layer</a:t>
            </a:r>
            <a:r>
              <a:rPr lang="zh-CN" altLang="en-US" sz="1400" dirty="0"/>
              <a:t> </a:t>
            </a:r>
            <a:r>
              <a:rPr lang="en-US" altLang="zh-CN" sz="1400" dirty="0"/>
              <a:t>nodes</a:t>
            </a:r>
            <a:r>
              <a:rPr lang="zh-CN" altLang="en-US" sz="1400" dirty="0"/>
              <a:t> </a:t>
            </a:r>
            <a:r>
              <a:rPr lang="en-US" altLang="zh-CN" sz="1400" dirty="0"/>
              <a:t>=</a:t>
            </a:r>
            <a:r>
              <a:rPr lang="zh-CN" altLang="en-US" sz="1400" dirty="0"/>
              <a:t> </a:t>
            </a:r>
            <a:r>
              <a:rPr lang="en-US" altLang="zh-CN" sz="1400" dirty="0"/>
              <a:t>300</a:t>
            </a:r>
            <a:endParaRPr lang="en-US" sz="1400" dirty="0"/>
          </a:p>
          <a:p>
            <a:pPr algn="just"/>
            <a:r>
              <a:rPr lang="en-US" sz="1400" dirty="0" err="1"/>
              <a:t>Minibatch</a:t>
            </a:r>
            <a:r>
              <a:rPr lang="en-US" sz="1400" dirty="0"/>
              <a:t> = 3</a:t>
            </a:r>
          </a:p>
          <a:p>
            <a:pPr algn="just"/>
            <a:r>
              <a:rPr lang="en-US" sz="1400" dirty="0"/>
              <a:t>Epoch = 2000</a:t>
            </a:r>
          </a:p>
          <a:p>
            <a:pPr algn="just"/>
            <a:r>
              <a:rPr lang="en-US" sz="1400" dirty="0"/>
              <a:t>Learning rate = 5e-6</a:t>
            </a:r>
          </a:p>
          <a:p>
            <a:pPr algn="just"/>
            <a:endParaRPr lang="en-US" sz="1400" dirty="0" smtClean="0">
              <a:latin typeface="Helvetica"/>
              <a:cs typeface="Helvetica"/>
            </a:endParaRPr>
          </a:p>
        </p:txBody>
      </p:sp>
      <p:sp>
        <p:nvSpPr>
          <p:cNvPr id="134" name="TextBox 133"/>
          <p:cNvSpPr txBox="1"/>
          <p:nvPr/>
        </p:nvSpPr>
        <p:spPr>
          <a:xfrm>
            <a:off x="8084241" y="16725944"/>
            <a:ext cx="2310092" cy="307777"/>
          </a:xfrm>
          <a:prstGeom prst="rect">
            <a:avLst/>
          </a:prstGeom>
          <a:noFill/>
        </p:spPr>
        <p:txBody>
          <a:bodyPr wrap="square" rtlCol="0">
            <a:spAutoFit/>
          </a:bodyPr>
          <a:lstStyle/>
          <a:p>
            <a:pPr algn="just"/>
            <a:r>
              <a:rPr lang="en-US" sz="1400" dirty="0" smtClean="0">
                <a:latin typeface="Helvetica"/>
                <a:cs typeface="Helvetica"/>
              </a:rPr>
              <a:t>Parameters</a:t>
            </a:r>
          </a:p>
        </p:txBody>
      </p:sp>
      <p:sp>
        <p:nvSpPr>
          <p:cNvPr id="135" name="TextBox 134"/>
          <p:cNvSpPr txBox="1"/>
          <p:nvPr/>
        </p:nvSpPr>
        <p:spPr>
          <a:xfrm>
            <a:off x="18790868" y="7747486"/>
            <a:ext cx="2749819" cy="261610"/>
          </a:xfrm>
          <a:prstGeom prst="rect">
            <a:avLst/>
          </a:prstGeom>
          <a:noFill/>
        </p:spPr>
        <p:txBody>
          <a:bodyPr wrap="square" rtlCol="0">
            <a:spAutoFit/>
          </a:bodyPr>
          <a:lstStyle/>
          <a:p>
            <a:r>
              <a:rPr lang="en-US" sz="1100" dirty="0" err="1"/>
              <a:t>Pyridinium</a:t>
            </a:r>
            <a:r>
              <a:rPr lang="en-US" sz="1100" dirty="0"/>
              <a:t> , </a:t>
            </a:r>
            <a:r>
              <a:rPr lang="en-US" sz="1100" dirty="0" err="1" smtClean="0"/>
              <a:t>Piperidinium</a:t>
            </a:r>
            <a:r>
              <a:rPr lang="en-US" sz="1100" dirty="0" smtClean="0"/>
              <a:t> and </a:t>
            </a:r>
            <a:r>
              <a:rPr lang="en-US" sz="1100" dirty="0" err="1" smtClean="0"/>
              <a:t>Pyrrolidinium</a:t>
            </a:r>
            <a:r>
              <a:rPr lang="en-US" sz="1100" dirty="0" smtClean="0"/>
              <a:t> </a:t>
            </a:r>
            <a:endParaRPr lang="en-US" sz="1100" dirty="0"/>
          </a:p>
        </p:txBody>
      </p:sp>
      <p:sp>
        <p:nvSpPr>
          <p:cNvPr id="136" name="TextBox 135"/>
          <p:cNvSpPr txBox="1"/>
          <p:nvPr/>
        </p:nvSpPr>
        <p:spPr>
          <a:xfrm>
            <a:off x="21567102" y="7760574"/>
            <a:ext cx="2784144" cy="430887"/>
          </a:xfrm>
          <a:prstGeom prst="rect">
            <a:avLst/>
          </a:prstGeom>
          <a:noFill/>
        </p:spPr>
        <p:txBody>
          <a:bodyPr wrap="square" rtlCol="0">
            <a:spAutoFit/>
          </a:bodyPr>
          <a:lstStyle/>
          <a:p>
            <a:r>
              <a:rPr lang="en-US" sz="1100" dirty="0" err="1" smtClean="0"/>
              <a:t>Tetraalkylammonium</a:t>
            </a:r>
            <a:r>
              <a:rPr lang="zh-CN" altLang="en-US" sz="1100" dirty="0"/>
              <a:t> </a:t>
            </a:r>
            <a:r>
              <a:rPr lang="en-US" altLang="zh-CN" sz="1100" dirty="0" smtClean="0"/>
              <a:t>and</a:t>
            </a:r>
            <a:r>
              <a:rPr lang="zh-CN" altLang="en-US" sz="1100" dirty="0" smtClean="0"/>
              <a:t> </a:t>
            </a:r>
            <a:r>
              <a:rPr lang="en-US" altLang="zh-CN" sz="1100" dirty="0" smtClean="0"/>
              <a:t>some</a:t>
            </a:r>
            <a:r>
              <a:rPr lang="zh-CN" altLang="en-US" sz="1100" dirty="0" smtClean="0"/>
              <a:t> </a:t>
            </a:r>
            <a:r>
              <a:rPr lang="en-US" altLang="zh-CN" sz="1100" dirty="0" smtClean="0"/>
              <a:t>other</a:t>
            </a:r>
            <a:r>
              <a:rPr lang="zh-CN" altLang="en-US" sz="1100" dirty="0" smtClean="0"/>
              <a:t> </a:t>
            </a:r>
            <a:r>
              <a:rPr lang="en-US" altLang="zh-CN" sz="1100" dirty="0" smtClean="0"/>
              <a:t>cations</a:t>
            </a:r>
            <a:r>
              <a:rPr lang="zh-CN" altLang="en-US" sz="1100" dirty="0" smtClean="0"/>
              <a:t> </a:t>
            </a:r>
            <a:r>
              <a:rPr lang="en-US" altLang="zh-CN" sz="1100" dirty="0" smtClean="0"/>
              <a:t>with</a:t>
            </a:r>
            <a:r>
              <a:rPr lang="zh-CN" altLang="en-US" sz="1100" dirty="0" smtClean="0"/>
              <a:t> </a:t>
            </a:r>
            <a:r>
              <a:rPr lang="en-US" altLang="zh-CN" sz="1100" dirty="0" smtClean="0"/>
              <a:t>triple</a:t>
            </a:r>
            <a:r>
              <a:rPr lang="zh-CN" altLang="en-US" sz="1100" dirty="0" smtClean="0"/>
              <a:t> </a:t>
            </a:r>
            <a:r>
              <a:rPr lang="en-US" altLang="zh-CN" sz="1100" dirty="0" smtClean="0"/>
              <a:t>bonds</a:t>
            </a:r>
            <a:endParaRPr lang="en-US" sz="1100" dirty="0"/>
          </a:p>
        </p:txBody>
      </p:sp>
      <p:pic>
        <p:nvPicPr>
          <p:cNvPr id="139" name="Picture 138"/>
          <p:cNvPicPr>
            <a:picLocks noChangeAspect="1"/>
          </p:cNvPicPr>
          <p:nvPr/>
        </p:nvPicPr>
        <p:blipFill rotWithShape="1">
          <a:blip r:embed="rId24"/>
          <a:srcRect r="64833"/>
          <a:stretch/>
        </p:blipFill>
        <p:spPr>
          <a:xfrm>
            <a:off x="4158932" y="6181324"/>
            <a:ext cx="1154578" cy="1904458"/>
          </a:xfrm>
          <a:prstGeom prst="rect">
            <a:avLst/>
          </a:prstGeom>
        </p:spPr>
      </p:pic>
      <p:pic>
        <p:nvPicPr>
          <p:cNvPr id="143" name="Picture 142"/>
          <p:cNvPicPr>
            <a:picLocks noChangeAspect="1"/>
          </p:cNvPicPr>
          <p:nvPr/>
        </p:nvPicPr>
        <p:blipFill>
          <a:blip r:embed="rId25"/>
          <a:stretch>
            <a:fillRect/>
          </a:stretch>
        </p:blipFill>
        <p:spPr>
          <a:xfrm>
            <a:off x="7801108" y="4137156"/>
            <a:ext cx="2351458" cy="2286000"/>
          </a:xfrm>
          <a:prstGeom prst="rect">
            <a:avLst/>
          </a:prstGeom>
        </p:spPr>
      </p:pic>
      <p:pic>
        <p:nvPicPr>
          <p:cNvPr id="144" name="Picture 143"/>
          <p:cNvPicPr>
            <a:picLocks noChangeAspect="1"/>
          </p:cNvPicPr>
          <p:nvPr/>
        </p:nvPicPr>
        <p:blipFill rotWithShape="1">
          <a:blip r:embed="rId24"/>
          <a:srcRect l="43361"/>
          <a:stretch/>
        </p:blipFill>
        <p:spPr>
          <a:xfrm>
            <a:off x="5324737" y="6232644"/>
            <a:ext cx="1858655" cy="1903552"/>
          </a:xfrm>
          <a:prstGeom prst="rect">
            <a:avLst/>
          </a:prstGeom>
        </p:spPr>
      </p:pic>
      <p:pic>
        <p:nvPicPr>
          <p:cNvPr id="149" name="Picture 14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594659" y="4366273"/>
            <a:ext cx="2286000" cy="2286000"/>
          </a:xfrm>
          <a:prstGeom prst="rect">
            <a:avLst/>
          </a:prstGeom>
        </p:spPr>
      </p:pic>
      <p:cxnSp>
        <p:nvCxnSpPr>
          <p:cNvPr id="38" name="Straight Arrow Connector 37"/>
          <p:cNvCxnSpPr/>
          <p:nvPr/>
        </p:nvCxnSpPr>
        <p:spPr>
          <a:xfrm>
            <a:off x="15132749" y="4284362"/>
            <a:ext cx="963280" cy="43167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51" name="TextBox 150"/>
          <p:cNvSpPr txBox="1"/>
          <p:nvPr/>
        </p:nvSpPr>
        <p:spPr>
          <a:xfrm>
            <a:off x="733531" y="15456303"/>
            <a:ext cx="6390170" cy="2462213"/>
          </a:xfrm>
          <a:prstGeom prst="rect">
            <a:avLst/>
          </a:prstGeom>
          <a:noFill/>
        </p:spPr>
        <p:txBody>
          <a:bodyPr wrap="square" rtlCol="0">
            <a:spAutoFit/>
          </a:bodyPr>
          <a:lstStyle/>
          <a:p>
            <a:pPr algn="just"/>
            <a:r>
              <a:rPr lang="en-US" altLang="zh-CN" sz="1400" dirty="0" smtClean="0"/>
              <a:t>Data</a:t>
            </a:r>
            <a:r>
              <a:rPr lang="zh-CN" altLang="en-US" sz="1400" dirty="0" smtClean="0"/>
              <a:t> </a:t>
            </a:r>
            <a:r>
              <a:rPr lang="en-US" altLang="zh-CN" sz="1400" dirty="0" smtClean="0"/>
              <a:t>from</a:t>
            </a:r>
            <a:r>
              <a:rPr lang="zh-CN" altLang="en-US" sz="1400" dirty="0" smtClean="0"/>
              <a:t> </a:t>
            </a:r>
            <a:r>
              <a:rPr lang="en-US" altLang="zh-CN" sz="1400" dirty="0" smtClean="0"/>
              <a:t>this</a:t>
            </a:r>
            <a:r>
              <a:rPr lang="zh-CN" altLang="en-US" sz="1400" dirty="0" smtClean="0"/>
              <a:t> </a:t>
            </a:r>
            <a:r>
              <a:rPr lang="en-US" altLang="zh-CN" sz="1400" dirty="0" smtClean="0"/>
              <a:t>project</a:t>
            </a:r>
            <a:r>
              <a:rPr lang="zh-CN" altLang="en-US" sz="1400" dirty="0" smtClean="0"/>
              <a:t> </a:t>
            </a:r>
            <a:r>
              <a:rPr lang="en-US" altLang="zh-CN" sz="1400" dirty="0" smtClean="0"/>
              <a:t>is</a:t>
            </a:r>
            <a:r>
              <a:rPr lang="zh-CN" altLang="en-US" sz="1400" dirty="0" smtClean="0"/>
              <a:t> </a:t>
            </a:r>
            <a:r>
              <a:rPr lang="en-US" altLang="zh-CN" sz="1400" dirty="0" smtClean="0"/>
              <a:t>manually</a:t>
            </a:r>
            <a:r>
              <a:rPr lang="zh-CN" altLang="en-US" sz="1400" dirty="0" smtClean="0"/>
              <a:t> </a:t>
            </a:r>
            <a:r>
              <a:rPr lang="en-US" altLang="zh-CN" sz="1400" dirty="0" smtClean="0"/>
              <a:t>selected</a:t>
            </a:r>
            <a:r>
              <a:rPr lang="zh-CN" altLang="en-US" sz="1400" dirty="0" smtClean="0"/>
              <a:t> </a:t>
            </a:r>
            <a:r>
              <a:rPr lang="en-US" altLang="zh-CN" sz="1400" dirty="0" smtClean="0"/>
              <a:t>from</a:t>
            </a:r>
            <a:r>
              <a:rPr lang="zh-CN" altLang="en-US" sz="1400" dirty="0" smtClean="0"/>
              <a:t> </a:t>
            </a:r>
            <a:r>
              <a:rPr lang="en-US" altLang="zh-CN" sz="1400" dirty="0" err="1" smtClean="0"/>
              <a:t>ILthermo</a:t>
            </a:r>
            <a:r>
              <a:rPr lang="zh-CN" altLang="en-US" sz="1400" dirty="0" smtClean="0"/>
              <a:t> </a:t>
            </a:r>
            <a:r>
              <a:rPr lang="en-US" altLang="zh-CN" sz="1400" dirty="0" smtClean="0"/>
              <a:t>data</a:t>
            </a:r>
            <a:r>
              <a:rPr lang="zh-CN" altLang="en-US" sz="1400" dirty="0" smtClean="0"/>
              <a:t> </a:t>
            </a:r>
            <a:r>
              <a:rPr lang="en-US" altLang="zh-CN" sz="1400" dirty="0" smtClean="0"/>
              <a:t>base;</a:t>
            </a:r>
            <a:r>
              <a:rPr lang="zh-CN" altLang="en-US" sz="1400" dirty="0" smtClean="0"/>
              <a:t> </a:t>
            </a:r>
            <a:r>
              <a:rPr lang="en-US" altLang="zh-CN" sz="1400" dirty="0" smtClean="0"/>
              <a:t>SMILES</a:t>
            </a:r>
            <a:r>
              <a:rPr lang="zh-CN" altLang="en-US" sz="1400" dirty="0" smtClean="0"/>
              <a:t> </a:t>
            </a:r>
            <a:r>
              <a:rPr lang="en-US" altLang="zh-CN" sz="1400" dirty="0" smtClean="0"/>
              <a:t>notations</a:t>
            </a:r>
            <a:r>
              <a:rPr lang="zh-CN" altLang="en-US" sz="1400" dirty="0" smtClean="0"/>
              <a:t> </a:t>
            </a:r>
            <a:r>
              <a:rPr lang="en-US" altLang="zh-CN" sz="1400" dirty="0" smtClean="0"/>
              <a:t>are</a:t>
            </a:r>
            <a:r>
              <a:rPr lang="zh-CN" altLang="en-US" sz="1400" dirty="0" smtClean="0"/>
              <a:t> </a:t>
            </a:r>
            <a:r>
              <a:rPr lang="en-US" altLang="zh-CN" sz="1400" dirty="0" smtClean="0"/>
              <a:t>obtained</a:t>
            </a:r>
            <a:r>
              <a:rPr lang="zh-CN" altLang="en-US" sz="1400" dirty="0" smtClean="0"/>
              <a:t> </a:t>
            </a:r>
            <a:r>
              <a:rPr lang="en-US" altLang="zh-CN" sz="1400" dirty="0" smtClean="0"/>
              <a:t>from</a:t>
            </a:r>
            <a:r>
              <a:rPr lang="zh-CN" altLang="en-US" sz="1400" dirty="0" smtClean="0"/>
              <a:t> </a:t>
            </a:r>
            <a:r>
              <a:rPr lang="en-US" altLang="zh-CN" sz="1400" dirty="0" smtClean="0"/>
              <a:t>PubChem</a:t>
            </a:r>
            <a:r>
              <a:rPr lang="zh-CN" altLang="en-US" sz="1400" dirty="0" smtClean="0"/>
              <a:t> </a:t>
            </a:r>
            <a:r>
              <a:rPr lang="en-US" altLang="zh-CN" sz="1400" dirty="0" smtClean="0"/>
              <a:t>database;</a:t>
            </a:r>
            <a:r>
              <a:rPr lang="zh-CN" altLang="en-US" sz="1400" dirty="0" smtClean="0"/>
              <a:t> </a:t>
            </a:r>
            <a:r>
              <a:rPr lang="en-US" altLang="zh-CN" sz="1400" dirty="0" smtClean="0"/>
              <a:t>SMILES</a:t>
            </a:r>
            <a:r>
              <a:rPr lang="zh-CN" altLang="en-US" sz="1400" dirty="0" smtClean="0"/>
              <a:t> </a:t>
            </a:r>
            <a:r>
              <a:rPr lang="en-US" altLang="zh-CN" sz="1400" dirty="0" smtClean="0"/>
              <a:t>strings</a:t>
            </a:r>
            <a:r>
              <a:rPr lang="zh-CN" altLang="en-US" sz="1400" dirty="0" smtClean="0"/>
              <a:t> </a:t>
            </a:r>
            <a:r>
              <a:rPr lang="en-US" altLang="zh-CN" sz="1400" dirty="0" smtClean="0"/>
              <a:t>and</a:t>
            </a:r>
            <a:r>
              <a:rPr lang="zh-CN" altLang="en-US" sz="1400" dirty="0" smtClean="0"/>
              <a:t> </a:t>
            </a:r>
            <a:r>
              <a:rPr lang="en-US" altLang="zh-CN" sz="1400" dirty="0" smtClean="0"/>
              <a:t>experiment</a:t>
            </a:r>
            <a:r>
              <a:rPr lang="zh-CN" altLang="en-US" sz="1400" dirty="0" smtClean="0"/>
              <a:t> </a:t>
            </a:r>
            <a:r>
              <a:rPr lang="en-US" altLang="zh-CN" sz="1400" dirty="0" smtClean="0"/>
              <a:t>data</a:t>
            </a:r>
            <a:r>
              <a:rPr lang="zh-CN" altLang="en-US" sz="1400" dirty="0" smtClean="0"/>
              <a:t> </a:t>
            </a:r>
            <a:r>
              <a:rPr lang="en-US" altLang="zh-CN" sz="1400" dirty="0" smtClean="0"/>
              <a:t>are</a:t>
            </a:r>
            <a:r>
              <a:rPr lang="zh-CN" altLang="en-US" sz="1400" dirty="0" smtClean="0"/>
              <a:t> </a:t>
            </a:r>
            <a:r>
              <a:rPr lang="en-US" altLang="zh-CN" sz="1400" dirty="0" smtClean="0"/>
              <a:t>fed</a:t>
            </a:r>
            <a:r>
              <a:rPr lang="zh-CN" altLang="en-US" sz="1400" dirty="0" smtClean="0"/>
              <a:t> </a:t>
            </a:r>
            <a:r>
              <a:rPr lang="en-US" altLang="zh-CN" sz="1400" dirty="0" smtClean="0"/>
              <a:t>into</a:t>
            </a:r>
            <a:r>
              <a:rPr lang="zh-CN" altLang="en-US" sz="1400" dirty="0" smtClean="0"/>
              <a:t> </a:t>
            </a:r>
            <a:r>
              <a:rPr lang="en-US" altLang="zh-CN" sz="1400" dirty="0" err="1" smtClean="0"/>
              <a:t>RDkit</a:t>
            </a:r>
            <a:r>
              <a:rPr lang="zh-CN" altLang="en-US" sz="1400" dirty="0" smtClean="0"/>
              <a:t> </a:t>
            </a:r>
            <a:r>
              <a:rPr lang="en-US" altLang="zh-CN" sz="1400" dirty="0" smtClean="0"/>
              <a:t>to</a:t>
            </a:r>
            <a:r>
              <a:rPr lang="zh-CN" altLang="en-US" sz="1400" dirty="0" smtClean="0"/>
              <a:t> </a:t>
            </a:r>
            <a:r>
              <a:rPr lang="en-US" altLang="zh-CN" sz="1400" dirty="0" smtClean="0"/>
              <a:t>generate</a:t>
            </a:r>
            <a:r>
              <a:rPr lang="zh-CN" altLang="en-US" sz="1400" dirty="0" smtClean="0"/>
              <a:t>  </a:t>
            </a:r>
            <a:r>
              <a:rPr lang="en-US" altLang="zh-CN" sz="1400" dirty="0" smtClean="0"/>
              <a:t>the</a:t>
            </a:r>
            <a:r>
              <a:rPr lang="zh-CN" altLang="en-US" sz="1400" dirty="0"/>
              <a:t> </a:t>
            </a:r>
            <a:r>
              <a:rPr lang="en-US" altLang="zh-CN" sz="1400" dirty="0" smtClean="0"/>
              <a:t>data</a:t>
            </a:r>
            <a:r>
              <a:rPr lang="zh-CN" altLang="en-US" sz="1400" dirty="0" smtClean="0"/>
              <a:t> </a:t>
            </a:r>
            <a:r>
              <a:rPr lang="en-US" altLang="zh-CN" sz="1400" dirty="0" smtClean="0"/>
              <a:t>set</a:t>
            </a:r>
            <a:r>
              <a:rPr lang="zh-CN" altLang="en-US" sz="1400" dirty="0" smtClean="0"/>
              <a:t> </a:t>
            </a:r>
            <a:r>
              <a:rPr lang="en-US" altLang="zh-CN" sz="1400" dirty="0" smtClean="0"/>
              <a:t>for</a:t>
            </a:r>
            <a:r>
              <a:rPr lang="zh-CN" altLang="en-US" sz="1400" dirty="0" smtClean="0"/>
              <a:t> </a:t>
            </a:r>
            <a:r>
              <a:rPr lang="en-US" altLang="zh-CN" sz="1400" dirty="0" smtClean="0"/>
              <a:t>machine</a:t>
            </a:r>
            <a:r>
              <a:rPr lang="zh-CN" altLang="en-US" sz="1400" dirty="0" smtClean="0"/>
              <a:t> </a:t>
            </a:r>
            <a:r>
              <a:rPr lang="en-US" altLang="zh-CN" sz="1400" dirty="0" smtClean="0"/>
              <a:t>learning:</a:t>
            </a:r>
          </a:p>
          <a:p>
            <a:pPr marL="342900" indent="-342900" algn="just">
              <a:buAutoNum type="arabicParenBoth"/>
            </a:pPr>
            <a:r>
              <a:rPr lang="en-US" altLang="zh-CN" sz="1400" dirty="0" smtClean="0"/>
              <a:t>Data</a:t>
            </a:r>
            <a:r>
              <a:rPr lang="zh-CN" altLang="en-US" sz="1400" dirty="0" smtClean="0"/>
              <a:t> </a:t>
            </a:r>
            <a:r>
              <a:rPr lang="en-US" altLang="zh-CN" sz="1400" dirty="0" smtClean="0"/>
              <a:t>covered</a:t>
            </a:r>
            <a:r>
              <a:rPr lang="zh-CN" altLang="en-US" sz="1400" dirty="0" smtClean="0"/>
              <a:t> </a:t>
            </a:r>
            <a:r>
              <a:rPr lang="en-US" altLang="zh-CN" sz="1400" dirty="0" smtClean="0"/>
              <a:t>10</a:t>
            </a:r>
            <a:r>
              <a:rPr lang="zh-CN" altLang="en-US" sz="1400" dirty="0" smtClean="0"/>
              <a:t> </a:t>
            </a:r>
            <a:r>
              <a:rPr lang="en-US" altLang="zh-CN" sz="1400" dirty="0" smtClean="0"/>
              <a:t>species</a:t>
            </a:r>
            <a:r>
              <a:rPr lang="zh-CN" altLang="en-US" sz="1400" dirty="0" smtClean="0"/>
              <a:t> </a:t>
            </a:r>
            <a:r>
              <a:rPr lang="en-US" altLang="zh-CN" sz="1400" dirty="0" smtClean="0"/>
              <a:t>of</a:t>
            </a:r>
            <a:r>
              <a:rPr lang="zh-CN" altLang="en-US" sz="1400" dirty="0" smtClean="0"/>
              <a:t> </a:t>
            </a:r>
            <a:r>
              <a:rPr lang="en-US" altLang="zh-CN" sz="1400" dirty="0" smtClean="0"/>
              <a:t>cations</a:t>
            </a:r>
            <a:r>
              <a:rPr lang="zh-CN" altLang="en-US" sz="1400" dirty="0" smtClean="0"/>
              <a:t> </a:t>
            </a:r>
            <a:r>
              <a:rPr lang="en-US" altLang="zh-CN" sz="1400" dirty="0" smtClean="0"/>
              <a:t>and</a:t>
            </a:r>
            <a:r>
              <a:rPr lang="zh-CN" altLang="en-US" sz="1400" dirty="0" smtClean="0"/>
              <a:t> </a:t>
            </a:r>
            <a:r>
              <a:rPr lang="en-US" altLang="zh-CN" sz="1400" dirty="0" smtClean="0"/>
              <a:t>24</a:t>
            </a:r>
            <a:r>
              <a:rPr lang="zh-CN" altLang="en-US" sz="1400" dirty="0" smtClean="0"/>
              <a:t> </a:t>
            </a:r>
            <a:r>
              <a:rPr lang="en-US" altLang="zh-CN" sz="1400" dirty="0" smtClean="0"/>
              <a:t>species</a:t>
            </a:r>
            <a:r>
              <a:rPr lang="zh-CN" altLang="en-US" sz="1400" dirty="0" smtClean="0"/>
              <a:t> </a:t>
            </a:r>
            <a:r>
              <a:rPr lang="en-US" altLang="zh-CN" sz="1400" dirty="0" smtClean="0"/>
              <a:t>of</a:t>
            </a:r>
            <a:r>
              <a:rPr lang="zh-CN" altLang="en-US" sz="1400" dirty="0" smtClean="0"/>
              <a:t> </a:t>
            </a:r>
            <a:r>
              <a:rPr lang="en-US" altLang="zh-CN" sz="1400" dirty="0" smtClean="0"/>
              <a:t>anions.</a:t>
            </a:r>
          </a:p>
          <a:p>
            <a:pPr marL="342900" indent="-342900" algn="just">
              <a:buAutoNum type="arabicParenBoth"/>
            </a:pPr>
            <a:r>
              <a:rPr lang="en-US" altLang="zh-CN" sz="1400" dirty="0" smtClean="0"/>
              <a:t>510</a:t>
            </a:r>
            <a:r>
              <a:rPr lang="zh-CN" altLang="en-US" sz="1400" dirty="0" smtClean="0"/>
              <a:t> </a:t>
            </a:r>
            <a:r>
              <a:rPr lang="en-US" altLang="zh-CN" sz="1400" dirty="0" smtClean="0"/>
              <a:t>data</a:t>
            </a:r>
            <a:r>
              <a:rPr lang="zh-CN" altLang="en-US" sz="1400" dirty="0" smtClean="0"/>
              <a:t> </a:t>
            </a:r>
            <a:r>
              <a:rPr lang="en-US" altLang="zh-CN" sz="1400" dirty="0" smtClean="0"/>
              <a:t>points</a:t>
            </a:r>
            <a:r>
              <a:rPr lang="zh-CN" altLang="en-US" sz="1400" dirty="0" smtClean="0"/>
              <a:t> </a:t>
            </a:r>
            <a:r>
              <a:rPr lang="en-US" altLang="zh-CN" sz="1400" dirty="0" smtClean="0"/>
              <a:t>for</a:t>
            </a:r>
            <a:r>
              <a:rPr lang="zh-CN" altLang="en-US" sz="1400" dirty="0" smtClean="0"/>
              <a:t> </a:t>
            </a:r>
            <a:r>
              <a:rPr lang="en-US" altLang="zh-CN" sz="1400" dirty="0" smtClean="0"/>
              <a:t>IL</a:t>
            </a:r>
            <a:r>
              <a:rPr lang="zh-CN" altLang="en-US" sz="1400" dirty="0" smtClean="0"/>
              <a:t> </a:t>
            </a:r>
            <a:r>
              <a:rPr lang="en-US" altLang="zh-CN" sz="1400" dirty="0" smtClean="0"/>
              <a:t>density,</a:t>
            </a:r>
            <a:r>
              <a:rPr lang="zh-CN" altLang="en-US" sz="1400" dirty="0"/>
              <a:t> </a:t>
            </a:r>
            <a:r>
              <a:rPr lang="en-US" altLang="zh-CN" sz="1400" dirty="0" smtClean="0"/>
              <a:t>with</a:t>
            </a:r>
            <a:r>
              <a:rPr lang="zh-CN" altLang="en-US" sz="1400" dirty="0" smtClean="0"/>
              <a:t> </a:t>
            </a:r>
            <a:r>
              <a:rPr lang="en-US" altLang="zh-CN" sz="1400" dirty="0" smtClean="0"/>
              <a:t>408</a:t>
            </a:r>
            <a:r>
              <a:rPr lang="zh-CN" altLang="en-US" sz="1400" dirty="0" smtClean="0"/>
              <a:t> </a:t>
            </a:r>
            <a:r>
              <a:rPr lang="en-US" altLang="zh-CN" sz="1400" dirty="0" smtClean="0"/>
              <a:t>training</a:t>
            </a:r>
            <a:r>
              <a:rPr lang="zh-CN" altLang="en-US" sz="1400" dirty="0" smtClean="0"/>
              <a:t> </a:t>
            </a:r>
            <a:r>
              <a:rPr lang="en-US" altLang="zh-CN" sz="1400" dirty="0" smtClean="0"/>
              <a:t>data</a:t>
            </a:r>
            <a:r>
              <a:rPr lang="zh-CN" altLang="en-US" sz="1400" dirty="0" smtClean="0"/>
              <a:t> </a:t>
            </a:r>
            <a:r>
              <a:rPr lang="en-US" altLang="zh-CN" sz="1400" dirty="0" smtClean="0"/>
              <a:t>and</a:t>
            </a:r>
            <a:r>
              <a:rPr lang="zh-CN" altLang="en-US" sz="1400" dirty="0" smtClean="0"/>
              <a:t> </a:t>
            </a:r>
            <a:r>
              <a:rPr lang="en-US" altLang="zh-CN" sz="1400" dirty="0" smtClean="0"/>
              <a:t>102</a:t>
            </a:r>
            <a:r>
              <a:rPr lang="zh-CN" altLang="en-US" sz="1400" dirty="0" smtClean="0"/>
              <a:t> </a:t>
            </a:r>
            <a:r>
              <a:rPr lang="en-US" altLang="zh-CN" sz="1400" dirty="0" smtClean="0"/>
              <a:t>test</a:t>
            </a:r>
            <a:r>
              <a:rPr lang="zh-CN" altLang="en-US" sz="1400" dirty="0" smtClean="0"/>
              <a:t> </a:t>
            </a:r>
            <a:r>
              <a:rPr lang="en-US" altLang="zh-CN" sz="1400" dirty="0" smtClean="0"/>
              <a:t>data.</a:t>
            </a:r>
            <a:r>
              <a:rPr lang="zh-CN" altLang="en-US" sz="1400" dirty="0" smtClean="0"/>
              <a:t> </a:t>
            </a:r>
            <a:endParaRPr lang="en-US" altLang="zh-CN" sz="1400" dirty="0" smtClean="0"/>
          </a:p>
          <a:p>
            <a:pPr marL="342900" indent="-342900" algn="just">
              <a:buAutoNum type="arabicParenBoth"/>
            </a:pPr>
            <a:r>
              <a:rPr lang="en-US" altLang="zh-CN" sz="1400" dirty="0" smtClean="0"/>
              <a:t>499</a:t>
            </a:r>
            <a:r>
              <a:rPr lang="zh-CN" altLang="en-US" sz="1400" dirty="0" smtClean="0"/>
              <a:t> </a:t>
            </a:r>
            <a:r>
              <a:rPr lang="en-US" altLang="zh-CN" sz="1400" dirty="0" smtClean="0"/>
              <a:t>data</a:t>
            </a:r>
            <a:r>
              <a:rPr lang="zh-CN" altLang="en-US" sz="1400" dirty="0" smtClean="0"/>
              <a:t> </a:t>
            </a:r>
            <a:r>
              <a:rPr lang="en-US" altLang="zh-CN" sz="1400" dirty="0" smtClean="0"/>
              <a:t>points</a:t>
            </a:r>
            <a:r>
              <a:rPr lang="zh-CN" altLang="en-US" sz="1400" dirty="0" smtClean="0"/>
              <a:t> </a:t>
            </a:r>
            <a:r>
              <a:rPr lang="en-US" altLang="zh-CN" sz="1400" dirty="0" smtClean="0"/>
              <a:t>for</a:t>
            </a:r>
            <a:r>
              <a:rPr lang="zh-CN" altLang="en-US" sz="1400" dirty="0" smtClean="0"/>
              <a:t> </a:t>
            </a:r>
            <a:r>
              <a:rPr lang="en-US" altLang="zh-CN" sz="1400" dirty="0" smtClean="0"/>
              <a:t>IL</a:t>
            </a:r>
            <a:r>
              <a:rPr lang="zh-CN" altLang="en-US" sz="1400" dirty="0" smtClean="0"/>
              <a:t> </a:t>
            </a:r>
            <a:r>
              <a:rPr lang="en-US" altLang="zh-CN" sz="1400" dirty="0" smtClean="0"/>
              <a:t>viscosity,</a:t>
            </a:r>
            <a:r>
              <a:rPr lang="zh-CN" altLang="en-US" sz="1400" dirty="0" smtClean="0"/>
              <a:t> </a:t>
            </a:r>
            <a:r>
              <a:rPr lang="en-US" altLang="zh-CN" sz="1400" dirty="0" smtClean="0"/>
              <a:t>with</a:t>
            </a:r>
            <a:r>
              <a:rPr lang="zh-CN" altLang="en-US" sz="1400" dirty="0" smtClean="0"/>
              <a:t> </a:t>
            </a:r>
            <a:r>
              <a:rPr lang="en-US" altLang="zh-CN" sz="1400" dirty="0" smtClean="0"/>
              <a:t>399</a:t>
            </a:r>
            <a:r>
              <a:rPr lang="zh-CN" altLang="en-US" sz="1400" dirty="0" smtClean="0"/>
              <a:t> </a:t>
            </a:r>
            <a:r>
              <a:rPr lang="en-US" altLang="zh-CN" sz="1400" dirty="0" smtClean="0"/>
              <a:t>training</a:t>
            </a:r>
            <a:r>
              <a:rPr lang="zh-CN" altLang="en-US" sz="1400" dirty="0" smtClean="0"/>
              <a:t> </a:t>
            </a:r>
            <a:r>
              <a:rPr lang="en-US" altLang="zh-CN" sz="1400" dirty="0" smtClean="0"/>
              <a:t>data</a:t>
            </a:r>
            <a:r>
              <a:rPr lang="zh-CN" altLang="en-US" sz="1400" dirty="0" smtClean="0"/>
              <a:t> </a:t>
            </a:r>
            <a:r>
              <a:rPr lang="en-US" altLang="zh-CN" sz="1400" dirty="0" smtClean="0"/>
              <a:t>and</a:t>
            </a:r>
            <a:r>
              <a:rPr lang="zh-CN" altLang="en-US" sz="1400" dirty="0" smtClean="0"/>
              <a:t> </a:t>
            </a:r>
            <a:r>
              <a:rPr lang="en-US" altLang="zh-CN" sz="1400" dirty="0" smtClean="0"/>
              <a:t>100</a:t>
            </a:r>
            <a:r>
              <a:rPr lang="zh-CN" altLang="en-US" sz="1400" dirty="0" smtClean="0"/>
              <a:t> </a:t>
            </a:r>
            <a:r>
              <a:rPr lang="en-US" altLang="zh-CN" sz="1400" dirty="0" smtClean="0"/>
              <a:t>test</a:t>
            </a:r>
            <a:r>
              <a:rPr lang="zh-CN" altLang="en-US" sz="1400" dirty="0" smtClean="0"/>
              <a:t> </a:t>
            </a:r>
            <a:r>
              <a:rPr lang="en-US" altLang="zh-CN" sz="1400" dirty="0" smtClean="0"/>
              <a:t>data.</a:t>
            </a:r>
          </a:p>
          <a:p>
            <a:pPr marL="342900" indent="-342900" algn="just">
              <a:buAutoNum type="arabicParenBoth"/>
            </a:pPr>
            <a:r>
              <a:rPr lang="en-US" altLang="zh-CN" sz="1400" dirty="0" smtClean="0"/>
              <a:t>Each</a:t>
            </a:r>
            <a:r>
              <a:rPr lang="zh-CN" altLang="en-US" sz="1400" dirty="0" smtClean="0"/>
              <a:t> </a:t>
            </a:r>
            <a:r>
              <a:rPr lang="en-US" altLang="zh-CN" sz="1400" dirty="0" smtClean="0"/>
              <a:t>data</a:t>
            </a:r>
            <a:r>
              <a:rPr lang="zh-CN" altLang="en-US" sz="1400" dirty="0" smtClean="0"/>
              <a:t> </a:t>
            </a:r>
            <a:r>
              <a:rPr lang="en-US" altLang="zh-CN" sz="1400" dirty="0" smtClean="0"/>
              <a:t>points</a:t>
            </a:r>
            <a:r>
              <a:rPr lang="zh-CN" altLang="en-US" sz="1400" dirty="0" smtClean="0"/>
              <a:t> </a:t>
            </a:r>
            <a:r>
              <a:rPr lang="en-US" altLang="zh-CN" sz="1400" dirty="0" smtClean="0"/>
              <a:t>is</a:t>
            </a:r>
            <a:r>
              <a:rPr lang="zh-CN" altLang="en-US" sz="1400" dirty="0" smtClean="0"/>
              <a:t> </a:t>
            </a:r>
            <a:r>
              <a:rPr lang="en-US" altLang="zh-CN" sz="1400" dirty="0" smtClean="0"/>
              <a:t>an</a:t>
            </a:r>
            <a:r>
              <a:rPr lang="zh-CN" altLang="en-US" sz="1400" dirty="0" smtClean="0"/>
              <a:t> </a:t>
            </a:r>
            <a:r>
              <a:rPr lang="en-US" altLang="zh-CN" sz="1400" dirty="0" smtClean="0"/>
              <a:t>experiment</a:t>
            </a:r>
            <a:r>
              <a:rPr lang="zh-CN" altLang="en-US" sz="1400" dirty="0"/>
              <a:t> </a:t>
            </a:r>
            <a:r>
              <a:rPr lang="en-US" altLang="zh-CN" sz="1400" dirty="0" smtClean="0"/>
              <a:t>data</a:t>
            </a:r>
            <a:r>
              <a:rPr lang="zh-CN" altLang="en-US" sz="1400" dirty="0" smtClean="0"/>
              <a:t> </a:t>
            </a:r>
            <a:r>
              <a:rPr lang="en-US" altLang="zh-CN" sz="1400" dirty="0" smtClean="0"/>
              <a:t>point</a:t>
            </a:r>
            <a:r>
              <a:rPr lang="zh-CN" altLang="en-US" sz="1400" dirty="0" smtClean="0"/>
              <a:t> </a:t>
            </a:r>
            <a:r>
              <a:rPr lang="en-US" altLang="zh-CN" sz="1400" dirty="0" smtClean="0"/>
              <a:t>for</a:t>
            </a:r>
            <a:r>
              <a:rPr lang="zh-CN" altLang="en-US" sz="1400" dirty="0" smtClean="0"/>
              <a:t> </a:t>
            </a:r>
            <a:r>
              <a:rPr lang="en-US" altLang="zh-CN" sz="1400" dirty="0" smtClean="0"/>
              <a:t>a</a:t>
            </a:r>
            <a:r>
              <a:rPr lang="zh-CN" altLang="en-US" sz="1400" dirty="0" smtClean="0"/>
              <a:t> </a:t>
            </a:r>
            <a:r>
              <a:rPr lang="en-US" altLang="zh-CN" sz="1400" dirty="0" smtClean="0"/>
              <a:t>pair</a:t>
            </a:r>
            <a:r>
              <a:rPr lang="zh-CN" altLang="en-US" sz="1400" dirty="0" smtClean="0"/>
              <a:t> </a:t>
            </a:r>
            <a:r>
              <a:rPr lang="en-US" altLang="zh-CN" sz="1400" dirty="0" smtClean="0"/>
              <a:t>of</a:t>
            </a:r>
            <a:r>
              <a:rPr lang="zh-CN" altLang="en-US" sz="1400" dirty="0" smtClean="0"/>
              <a:t> </a:t>
            </a:r>
            <a:r>
              <a:rPr lang="en-US" altLang="zh-CN" sz="1400" dirty="0" smtClean="0"/>
              <a:t>cation</a:t>
            </a:r>
            <a:r>
              <a:rPr lang="zh-CN" altLang="en-US" sz="1400" dirty="0" smtClean="0"/>
              <a:t> </a:t>
            </a:r>
            <a:r>
              <a:rPr lang="en-US" altLang="zh-CN" sz="1400" dirty="0" smtClean="0"/>
              <a:t>and</a:t>
            </a:r>
            <a:r>
              <a:rPr lang="zh-CN" altLang="en-US" sz="1400" dirty="0" smtClean="0"/>
              <a:t> </a:t>
            </a:r>
            <a:r>
              <a:rPr lang="en-US" altLang="zh-CN" sz="1400" dirty="0" smtClean="0"/>
              <a:t>anion.</a:t>
            </a:r>
            <a:r>
              <a:rPr lang="zh-CN" altLang="en-US" sz="1400" dirty="0" smtClean="0"/>
              <a:t> </a:t>
            </a:r>
            <a:r>
              <a:rPr lang="en-US" altLang="zh-CN" sz="1400" dirty="0" smtClean="0"/>
              <a:t>It</a:t>
            </a:r>
            <a:r>
              <a:rPr lang="zh-CN" altLang="en-US" sz="1400" dirty="0" smtClean="0"/>
              <a:t> </a:t>
            </a:r>
            <a:r>
              <a:rPr lang="en-US" altLang="zh-CN" sz="1400" dirty="0" smtClean="0"/>
              <a:t>consists</a:t>
            </a:r>
            <a:r>
              <a:rPr lang="zh-CN" altLang="en-US" sz="1400" dirty="0" smtClean="0"/>
              <a:t> </a:t>
            </a:r>
            <a:r>
              <a:rPr lang="en-US" altLang="zh-CN" sz="1400" dirty="0" smtClean="0"/>
              <a:t>of</a:t>
            </a:r>
            <a:r>
              <a:rPr lang="zh-CN" altLang="en-US" sz="1400" dirty="0" smtClean="0"/>
              <a:t> </a:t>
            </a:r>
            <a:r>
              <a:rPr lang="en-US" altLang="zh-CN" sz="1400" dirty="0" smtClean="0"/>
              <a:t>190</a:t>
            </a:r>
            <a:r>
              <a:rPr lang="zh-CN" altLang="en-US" sz="1400" dirty="0" smtClean="0"/>
              <a:t> </a:t>
            </a:r>
            <a:r>
              <a:rPr lang="en-US" altLang="zh-CN" sz="1400" dirty="0" smtClean="0"/>
              <a:t>feature</a:t>
            </a:r>
            <a:r>
              <a:rPr lang="zh-CN" altLang="en-US" sz="1400" dirty="0" smtClean="0"/>
              <a:t> </a:t>
            </a:r>
            <a:r>
              <a:rPr lang="en-US" altLang="zh-CN" sz="1400" dirty="0" smtClean="0"/>
              <a:t>and</a:t>
            </a:r>
            <a:r>
              <a:rPr lang="zh-CN" altLang="en-US" sz="1400" dirty="0" smtClean="0"/>
              <a:t> </a:t>
            </a:r>
            <a:r>
              <a:rPr lang="en-US" altLang="zh-CN" sz="1400" dirty="0" smtClean="0"/>
              <a:t>1</a:t>
            </a:r>
            <a:r>
              <a:rPr lang="zh-CN" altLang="en-US" sz="1400" dirty="0" smtClean="0"/>
              <a:t> </a:t>
            </a:r>
            <a:r>
              <a:rPr lang="en-US" altLang="zh-CN" sz="1400" dirty="0" smtClean="0"/>
              <a:t>target.</a:t>
            </a:r>
            <a:r>
              <a:rPr lang="zh-CN" altLang="en-US" sz="1400" dirty="0" smtClean="0"/>
              <a:t> </a:t>
            </a:r>
            <a:r>
              <a:rPr lang="en-US" altLang="zh-CN" sz="1400" dirty="0" smtClean="0"/>
              <a:t>Features</a:t>
            </a:r>
            <a:r>
              <a:rPr lang="zh-CN" altLang="en-US" sz="1400" dirty="0" smtClean="0"/>
              <a:t> </a:t>
            </a:r>
            <a:r>
              <a:rPr lang="en-US" altLang="zh-CN" sz="1400" dirty="0" smtClean="0"/>
              <a:t>are</a:t>
            </a:r>
            <a:r>
              <a:rPr lang="zh-CN" altLang="en-US" sz="1400" dirty="0" smtClean="0"/>
              <a:t> </a:t>
            </a:r>
            <a:r>
              <a:rPr lang="en-US" altLang="zh-CN" sz="1400" dirty="0" smtClean="0"/>
              <a:t>pressure,</a:t>
            </a:r>
            <a:r>
              <a:rPr lang="zh-CN" altLang="en-US" sz="1400" dirty="0" smtClean="0"/>
              <a:t> </a:t>
            </a:r>
            <a:r>
              <a:rPr lang="en-US" altLang="zh-CN" sz="1400" dirty="0" smtClean="0"/>
              <a:t>temperature</a:t>
            </a:r>
            <a:r>
              <a:rPr lang="zh-CN" altLang="en-US" sz="1400" dirty="0" smtClean="0"/>
              <a:t> </a:t>
            </a:r>
            <a:r>
              <a:rPr lang="en-US" altLang="zh-CN" sz="1400" dirty="0" smtClean="0"/>
              <a:t>and</a:t>
            </a:r>
            <a:r>
              <a:rPr lang="zh-CN" altLang="en-US" sz="1400" dirty="0" smtClean="0"/>
              <a:t> </a:t>
            </a:r>
            <a:r>
              <a:rPr lang="en-US" altLang="zh-CN" sz="1400" dirty="0" smtClean="0"/>
              <a:t>94</a:t>
            </a:r>
            <a:r>
              <a:rPr lang="zh-CN" altLang="en-US" sz="1400" dirty="0" smtClean="0"/>
              <a:t> </a:t>
            </a:r>
            <a:r>
              <a:rPr lang="en-US" altLang="zh-CN" sz="1400" dirty="0" smtClean="0"/>
              <a:t>descriptors</a:t>
            </a:r>
            <a:r>
              <a:rPr lang="zh-CN" altLang="en-US" sz="1400" dirty="0" smtClean="0"/>
              <a:t> </a:t>
            </a:r>
            <a:r>
              <a:rPr lang="en-US" altLang="zh-CN" sz="1400" dirty="0" smtClean="0"/>
              <a:t>for</a:t>
            </a:r>
            <a:r>
              <a:rPr lang="zh-CN" altLang="en-US" sz="1400" dirty="0" smtClean="0"/>
              <a:t> </a:t>
            </a:r>
            <a:r>
              <a:rPr lang="en-US" altLang="zh-CN" sz="1400" dirty="0" smtClean="0"/>
              <a:t>both</a:t>
            </a:r>
            <a:r>
              <a:rPr lang="zh-CN" altLang="en-US" sz="1400" dirty="0" smtClean="0"/>
              <a:t> </a:t>
            </a:r>
            <a:r>
              <a:rPr lang="en-US" altLang="zh-CN" sz="1400" dirty="0" smtClean="0"/>
              <a:t>cation</a:t>
            </a:r>
            <a:r>
              <a:rPr lang="zh-CN" altLang="en-US" sz="1400" dirty="0" smtClean="0"/>
              <a:t> </a:t>
            </a:r>
            <a:r>
              <a:rPr lang="en-US" altLang="zh-CN" sz="1400" dirty="0" smtClean="0"/>
              <a:t>and</a:t>
            </a:r>
            <a:r>
              <a:rPr lang="zh-CN" altLang="en-US" sz="1400" dirty="0" smtClean="0"/>
              <a:t> </a:t>
            </a:r>
            <a:r>
              <a:rPr lang="en-US" altLang="zh-CN" sz="1400" dirty="0" smtClean="0"/>
              <a:t>anion.</a:t>
            </a:r>
            <a:r>
              <a:rPr lang="zh-CN" altLang="en-US" sz="1400" dirty="0" smtClean="0"/>
              <a:t> </a:t>
            </a:r>
            <a:r>
              <a:rPr lang="en-US" altLang="zh-CN" sz="1400" dirty="0" smtClean="0"/>
              <a:t>Target</a:t>
            </a:r>
            <a:r>
              <a:rPr lang="zh-CN" altLang="en-US" sz="1400" dirty="0" smtClean="0"/>
              <a:t> </a:t>
            </a:r>
            <a:r>
              <a:rPr lang="en-US" altLang="zh-CN" sz="1400" dirty="0" smtClean="0"/>
              <a:t>is</a:t>
            </a:r>
            <a:r>
              <a:rPr lang="zh-CN" altLang="en-US" sz="1400" dirty="0" smtClean="0"/>
              <a:t> </a:t>
            </a:r>
            <a:r>
              <a:rPr lang="en-US" altLang="zh-CN" sz="1400" dirty="0" smtClean="0"/>
              <a:t>the</a:t>
            </a:r>
            <a:r>
              <a:rPr lang="zh-CN" altLang="en-US" sz="1400" dirty="0" smtClean="0"/>
              <a:t> </a:t>
            </a:r>
            <a:r>
              <a:rPr lang="en-US" altLang="zh-CN" sz="1400" dirty="0" smtClean="0"/>
              <a:t>experiment</a:t>
            </a:r>
            <a:r>
              <a:rPr lang="zh-CN" altLang="en-US" sz="1400" dirty="0" smtClean="0"/>
              <a:t> </a:t>
            </a:r>
            <a:r>
              <a:rPr lang="en-US" altLang="zh-CN" sz="1400" dirty="0" smtClean="0"/>
              <a:t>measured</a:t>
            </a:r>
            <a:r>
              <a:rPr lang="zh-CN" altLang="en-US" sz="1400" dirty="0" smtClean="0"/>
              <a:t> </a:t>
            </a:r>
            <a:r>
              <a:rPr lang="en-US" altLang="zh-CN" sz="1400" dirty="0" smtClean="0"/>
              <a:t>value</a:t>
            </a:r>
            <a:r>
              <a:rPr lang="zh-CN" altLang="en-US" sz="1400" dirty="0" smtClean="0"/>
              <a:t> </a:t>
            </a:r>
            <a:r>
              <a:rPr lang="en-US" altLang="zh-CN" sz="1400" dirty="0" smtClean="0"/>
              <a:t>of</a:t>
            </a:r>
            <a:r>
              <a:rPr lang="zh-CN" altLang="en-US" sz="1400" dirty="0" smtClean="0"/>
              <a:t> </a:t>
            </a:r>
            <a:r>
              <a:rPr lang="en-US" altLang="zh-CN" sz="1400" dirty="0" smtClean="0"/>
              <a:t>viscosity</a:t>
            </a:r>
            <a:r>
              <a:rPr lang="zh-CN" altLang="en-US" sz="1400" dirty="0" smtClean="0"/>
              <a:t> </a:t>
            </a:r>
            <a:r>
              <a:rPr lang="en-US" altLang="zh-CN" sz="1400" dirty="0" smtClean="0"/>
              <a:t>or</a:t>
            </a:r>
            <a:r>
              <a:rPr lang="zh-CN" altLang="en-US" sz="1400" dirty="0" smtClean="0"/>
              <a:t> </a:t>
            </a:r>
            <a:r>
              <a:rPr lang="en-US" altLang="zh-CN" sz="1400" dirty="0" smtClean="0"/>
              <a:t>density.</a:t>
            </a:r>
          </a:p>
          <a:p>
            <a:pPr marL="342900" indent="-342900" algn="just">
              <a:buAutoNum type="arabicParenBoth"/>
            </a:pPr>
            <a:endParaRPr lang="en-US" altLang="zh-CN" sz="1400" dirty="0" smtClean="0"/>
          </a:p>
        </p:txBody>
      </p:sp>
      <p:sp>
        <p:nvSpPr>
          <p:cNvPr id="153" name="TextBox 152"/>
          <p:cNvSpPr txBox="1"/>
          <p:nvPr/>
        </p:nvSpPr>
        <p:spPr>
          <a:xfrm>
            <a:off x="7901535" y="6814596"/>
            <a:ext cx="4650029" cy="2246769"/>
          </a:xfrm>
          <a:prstGeom prst="rect">
            <a:avLst/>
          </a:prstGeom>
          <a:noFill/>
        </p:spPr>
        <p:txBody>
          <a:bodyPr wrap="square" rtlCol="0">
            <a:spAutoFit/>
          </a:bodyPr>
          <a:lstStyle/>
          <a:p>
            <a:pPr algn="just"/>
            <a:r>
              <a:rPr lang="en-US" altLang="zh-CN" sz="1400" dirty="0" smtClean="0">
                <a:latin typeface="Helvetica"/>
                <a:cs typeface="Helvetica"/>
              </a:rPr>
              <a:t>Density</a:t>
            </a:r>
            <a:r>
              <a:rPr lang="zh-CN" altLang="en-US" sz="1400" dirty="0" smtClean="0">
                <a:latin typeface="Helvetica"/>
                <a:cs typeface="Helvetica"/>
              </a:rPr>
              <a:t> </a:t>
            </a:r>
            <a:r>
              <a:rPr lang="en-US" altLang="zh-CN" sz="1400" dirty="0" smtClean="0">
                <a:latin typeface="Helvetica"/>
                <a:cs typeface="Helvetica"/>
              </a:rPr>
              <a:t>can</a:t>
            </a:r>
            <a:r>
              <a:rPr lang="zh-CN" altLang="en-US" sz="1400" dirty="0" smtClean="0">
                <a:latin typeface="Helvetica"/>
                <a:cs typeface="Helvetica"/>
              </a:rPr>
              <a:t> </a:t>
            </a:r>
            <a:r>
              <a:rPr lang="en-US" altLang="zh-CN" sz="1400" dirty="0" smtClean="0">
                <a:latin typeface="Helvetica"/>
                <a:cs typeface="Helvetica"/>
              </a:rPr>
              <a:t>be</a:t>
            </a:r>
            <a:r>
              <a:rPr lang="zh-CN" altLang="en-US" sz="1400" dirty="0" smtClean="0">
                <a:latin typeface="Helvetica"/>
                <a:cs typeface="Helvetica"/>
              </a:rPr>
              <a:t> </a:t>
            </a:r>
            <a:r>
              <a:rPr lang="en-US" altLang="zh-CN" sz="1400" dirty="0" smtClean="0">
                <a:latin typeface="Helvetica"/>
                <a:cs typeface="Helvetica"/>
              </a:rPr>
              <a:t>well</a:t>
            </a:r>
            <a:r>
              <a:rPr lang="zh-CN" altLang="en-US" sz="1400" dirty="0" smtClean="0">
                <a:latin typeface="Helvetica"/>
                <a:cs typeface="Helvetica"/>
              </a:rPr>
              <a:t> </a:t>
            </a:r>
            <a:r>
              <a:rPr lang="en-US" altLang="zh-CN" sz="1400" dirty="0" smtClean="0">
                <a:latin typeface="Helvetica"/>
                <a:cs typeface="Helvetica"/>
              </a:rPr>
              <a:t>predicted</a:t>
            </a:r>
            <a:r>
              <a:rPr lang="zh-CN" altLang="en-US" sz="1400" dirty="0" smtClean="0">
                <a:latin typeface="Helvetica"/>
                <a:cs typeface="Helvetica"/>
              </a:rPr>
              <a:t> </a:t>
            </a:r>
            <a:r>
              <a:rPr lang="en-US" altLang="zh-CN" sz="1400" dirty="0" smtClean="0">
                <a:latin typeface="Helvetica"/>
                <a:cs typeface="Helvetica"/>
              </a:rPr>
              <a:t>with</a:t>
            </a:r>
            <a:r>
              <a:rPr lang="zh-CN" altLang="en-US" sz="1400" dirty="0" smtClean="0">
                <a:latin typeface="Helvetica"/>
                <a:cs typeface="Helvetica"/>
              </a:rPr>
              <a:t> </a:t>
            </a:r>
            <a:r>
              <a:rPr lang="en-US" altLang="zh-CN" sz="1400" dirty="0" smtClean="0">
                <a:latin typeface="Helvetica"/>
                <a:cs typeface="Helvetica"/>
              </a:rPr>
              <a:t>linear</a:t>
            </a:r>
            <a:r>
              <a:rPr lang="zh-CN" altLang="en-US" sz="1400" dirty="0" smtClean="0">
                <a:latin typeface="Helvetica"/>
                <a:cs typeface="Helvetica"/>
              </a:rPr>
              <a:t> </a:t>
            </a:r>
            <a:r>
              <a:rPr lang="en-US" altLang="zh-CN" sz="1400" dirty="0" smtClean="0">
                <a:latin typeface="Helvetica"/>
                <a:cs typeface="Helvetica"/>
              </a:rPr>
              <a:t>model,</a:t>
            </a:r>
            <a:r>
              <a:rPr lang="zh-CN" altLang="en-US" sz="1400" dirty="0" smtClean="0">
                <a:latin typeface="Helvetica"/>
                <a:cs typeface="Helvetica"/>
              </a:rPr>
              <a:t> </a:t>
            </a:r>
            <a:r>
              <a:rPr lang="en-US" altLang="zh-CN" sz="1400" dirty="0" smtClean="0">
                <a:latin typeface="Helvetica"/>
                <a:cs typeface="Helvetica"/>
              </a:rPr>
              <a:t>with</a:t>
            </a:r>
            <a:r>
              <a:rPr lang="zh-CN" altLang="en-US" sz="1400" dirty="0" smtClean="0">
                <a:latin typeface="Helvetica"/>
                <a:cs typeface="Helvetica"/>
              </a:rPr>
              <a:t> </a:t>
            </a:r>
            <a:r>
              <a:rPr lang="en-US" altLang="zh-CN" sz="1400" dirty="0" smtClean="0">
                <a:latin typeface="Helvetica"/>
                <a:cs typeface="Helvetica"/>
              </a:rPr>
              <a:t>a</a:t>
            </a:r>
            <a:r>
              <a:rPr lang="zh-CN" altLang="en-US" sz="1400" dirty="0" smtClean="0">
                <a:latin typeface="Helvetica"/>
                <a:cs typeface="Helvetica"/>
              </a:rPr>
              <a:t> </a:t>
            </a:r>
            <a:r>
              <a:rPr lang="en-US" altLang="zh-CN" sz="1400" dirty="0" smtClean="0">
                <a:latin typeface="Helvetica"/>
                <a:cs typeface="Helvetica"/>
              </a:rPr>
              <a:t>comparable</a:t>
            </a:r>
            <a:r>
              <a:rPr lang="zh-CN" altLang="en-US" sz="1400" dirty="0" smtClean="0">
                <a:latin typeface="Helvetica"/>
                <a:cs typeface="Helvetica"/>
              </a:rPr>
              <a:t> </a:t>
            </a:r>
            <a:r>
              <a:rPr lang="en-US" altLang="zh-CN" sz="1400" dirty="0" smtClean="0">
                <a:latin typeface="Helvetica"/>
                <a:cs typeface="Helvetica"/>
              </a:rPr>
              <a:t>accuracy</a:t>
            </a:r>
            <a:r>
              <a:rPr lang="zh-CN" altLang="en-US" sz="1400" dirty="0" smtClean="0">
                <a:latin typeface="Helvetica"/>
                <a:cs typeface="Helvetica"/>
              </a:rPr>
              <a:t> </a:t>
            </a:r>
            <a:r>
              <a:rPr lang="en-US" altLang="zh-CN" sz="1400" dirty="0" smtClean="0">
                <a:latin typeface="Helvetica"/>
                <a:cs typeface="Helvetica"/>
              </a:rPr>
              <a:t>with</a:t>
            </a:r>
            <a:r>
              <a:rPr lang="zh-CN" altLang="en-US" sz="1400" dirty="0" smtClean="0">
                <a:latin typeface="Helvetica"/>
                <a:cs typeface="Helvetica"/>
              </a:rPr>
              <a:t> </a:t>
            </a:r>
            <a:r>
              <a:rPr lang="en-US" altLang="zh-CN" sz="1400" dirty="0" smtClean="0">
                <a:latin typeface="Helvetica"/>
                <a:cs typeface="Helvetica"/>
              </a:rPr>
              <a:t>molecular</a:t>
            </a:r>
            <a:r>
              <a:rPr lang="zh-CN" altLang="en-US" sz="1400" dirty="0" smtClean="0">
                <a:latin typeface="Helvetica"/>
                <a:cs typeface="Helvetica"/>
              </a:rPr>
              <a:t> </a:t>
            </a:r>
            <a:r>
              <a:rPr lang="en-US" altLang="zh-CN" sz="1400" dirty="0" smtClean="0">
                <a:latin typeface="Helvetica"/>
                <a:cs typeface="Helvetica"/>
              </a:rPr>
              <a:t>dynamic</a:t>
            </a:r>
            <a:r>
              <a:rPr lang="zh-CN" altLang="en-US" sz="1400" dirty="0" smtClean="0">
                <a:latin typeface="Helvetica"/>
                <a:cs typeface="Helvetica"/>
              </a:rPr>
              <a:t> </a:t>
            </a:r>
            <a:r>
              <a:rPr lang="en-US" altLang="zh-CN" sz="1400" dirty="0" smtClean="0">
                <a:latin typeface="Helvetica"/>
                <a:cs typeface="Helvetica"/>
              </a:rPr>
              <a:t>simulation</a:t>
            </a:r>
            <a:r>
              <a:rPr lang="zh-CN" altLang="en-US" sz="1400" dirty="0" smtClean="0">
                <a:latin typeface="Helvetica"/>
                <a:cs typeface="Helvetica"/>
              </a:rPr>
              <a:t> </a:t>
            </a:r>
            <a:r>
              <a:rPr lang="en-US" altLang="zh-CN" sz="1400" dirty="0" smtClean="0">
                <a:latin typeface="Helvetica"/>
                <a:cs typeface="Helvetica"/>
              </a:rPr>
              <a:t>(GAFF).</a:t>
            </a:r>
            <a:r>
              <a:rPr lang="zh-CN" altLang="en-US" sz="1400" dirty="0" smtClean="0">
                <a:latin typeface="Helvetica"/>
                <a:cs typeface="Helvetica"/>
              </a:rPr>
              <a:t> </a:t>
            </a:r>
            <a:r>
              <a:rPr lang="en-US" altLang="zh-CN" sz="1400" dirty="0" smtClean="0">
                <a:latin typeface="Helvetica"/>
                <a:cs typeface="Helvetica"/>
              </a:rPr>
              <a:t>But</a:t>
            </a:r>
            <a:r>
              <a:rPr lang="zh-CN" altLang="en-US" sz="1400" dirty="0" smtClean="0">
                <a:latin typeface="Helvetica"/>
                <a:cs typeface="Helvetica"/>
              </a:rPr>
              <a:t> </a:t>
            </a:r>
            <a:r>
              <a:rPr lang="en-US" altLang="zh-CN" sz="1400" dirty="0" smtClean="0">
                <a:latin typeface="Helvetica"/>
                <a:cs typeface="Helvetica"/>
              </a:rPr>
              <a:t>in</a:t>
            </a:r>
            <a:r>
              <a:rPr lang="zh-CN" altLang="en-US" sz="1400" dirty="0" smtClean="0">
                <a:latin typeface="Helvetica"/>
                <a:cs typeface="Helvetica"/>
              </a:rPr>
              <a:t> </a:t>
            </a:r>
            <a:r>
              <a:rPr lang="en-US" altLang="zh-CN" sz="1400" dirty="0" smtClean="0">
                <a:latin typeface="Helvetica"/>
                <a:cs typeface="Helvetica"/>
              </a:rPr>
              <a:t>the</a:t>
            </a:r>
            <a:r>
              <a:rPr lang="zh-CN" altLang="en-US" sz="1400" dirty="0" smtClean="0">
                <a:latin typeface="Helvetica"/>
                <a:cs typeface="Helvetica"/>
              </a:rPr>
              <a:t> </a:t>
            </a:r>
            <a:r>
              <a:rPr lang="en-US" altLang="zh-CN" sz="1400" dirty="0" smtClean="0">
                <a:latin typeface="Helvetica"/>
                <a:cs typeface="Helvetica"/>
              </a:rPr>
              <a:t>sense</a:t>
            </a:r>
            <a:r>
              <a:rPr lang="zh-CN" altLang="en-US" sz="1400" dirty="0" smtClean="0">
                <a:latin typeface="Helvetica"/>
                <a:cs typeface="Helvetica"/>
              </a:rPr>
              <a:t> </a:t>
            </a:r>
            <a:r>
              <a:rPr lang="en-US" altLang="zh-CN" sz="1400" dirty="0" smtClean="0">
                <a:latin typeface="Helvetica"/>
                <a:cs typeface="Helvetica"/>
              </a:rPr>
              <a:t>of</a:t>
            </a:r>
            <a:r>
              <a:rPr lang="zh-CN" altLang="en-US" sz="1400" dirty="0" smtClean="0">
                <a:latin typeface="Helvetica"/>
                <a:cs typeface="Helvetica"/>
              </a:rPr>
              <a:t> </a:t>
            </a:r>
            <a:r>
              <a:rPr lang="en-US" altLang="zh-CN" sz="1400" dirty="0" smtClean="0">
                <a:latin typeface="Helvetica"/>
                <a:cs typeface="Helvetica"/>
              </a:rPr>
              <a:t>efficiency,</a:t>
            </a:r>
            <a:r>
              <a:rPr lang="zh-CN" altLang="en-US" sz="1400" dirty="0" smtClean="0">
                <a:latin typeface="Helvetica"/>
                <a:cs typeface="Helvetica"/>
              </a:rPr>
              <a:t> </a:t>
            </a:r>
            <a:r>
              <a:rPr lang="en-US" altLang="zh-CN" sz="1400" dirty="0" smtClean="0">
                <a:latin typeface="Helvetica"/>
                <a:cs typeface="Helvetica"/>
              </a:rPr>
              <a:t>it</a:t>
            </a:r>
            <a:r>
              <a:rPr lang="zh-CN" altLang="en-US" sz="1400" dirty="0" smtClean="0">
                <a:latin typeface="Helvetica"/>
                <a:cs typeface="Helvetica"/>
              </a:rPr>
              <a:t> </a:t>
            </a:r>
            <a:r>
              <a:rPr lang="en-US" altLang="zh-CN" sz="1400" dirty="0" smtClean="0">
                <a:latin typeface="Helvetica"/>
                <a:cs typeface="Helvetica"/>
              </a:rPr>
              <a:t>takes</a:t>
            </a:r>
            <a:r>
              <a:rPr lang="zh-CN" altLang="en-US" sz="1400" dirty="0" smtClean="0">
                <a:latin typeface="Helvetica"/>
                <a:cs typeface="Helvetica"/>
              </a:rPr>
              <a:t> </a:t>
            </a:r>
            <a:r>
              <a:rPr lang="en-US" altLang="zh-CN" sz="1400" dirty="0" smtClean="0">
                <a:latin typeface="Helvetica"/>
                <a:cs typeface="Helvetica"/>
              </a:rPr>
              <a:t>10h</a:t>
            </a:r>
            <a:r>
              <a:rPr lang="zh-CN" altLang="en-US" sz="1400" dirty="0" smtClean="0">
                <a:latin typeface="Helvetica"/>
                <a:cs typeface="Helvetica"/>
              </a:rPr>
              <a:t> </a:t>
            </a:r>
            <a:r>
              <a:rPr lang="en-US" altLang="zh-CN" sz="1400" dirty="0" smtClean="0">
                <a:latin typeface="Helvetica"/>
                <a:cs typeface="Helvetica"/>
              </a:rPr>
              <a:t>to</a:t>
            </a:r>
            <a:r>
              <a:rPr lang="zh-CN" altLang="en-US" sz="1400" dirty="0" smtClean="0">
                <a:latin typeface="Helvetica"/>
                <a:cs typeface="Helvetica"/>
              </a:rPr>
              <a:t> </a:t>
            </a:r>
            <a:r>
              <a:rPr lang="en-US" altLang="zh-CN" sz="1400" dirty="0" smtClean="0">
                <a:latin typeface="Helvetica"/>
                <a:cs typeface="Helvetica"/>
              </a:rPr>
              <a:t>simulate</a:t>
            </a:r>
            <a:r>
              <a:rPr lang="zh-CN" altLang="en-US" sz="1400" dirty="0" smtClean="0">
                <a:latin typeface="Helvetica"/>
                <a:cs typeface="Helvetica"/>
              </a:rPr>
              <a:t> </a:t>
            </a:r>
            <a:r>
              <a:rPr lang="en-US" altLang="zh-CN" sz="1400" dirty="0" smtClean="0">
                <a:latin typeface="Helvetica"/>
                <a:cs typeface="Helvetica"/>
              </a:rPr>
              <a:t>one</a:t>
            </a:r>
            <a:r>
              <a:rPr lang="zh-CN" altLang="en-US" sz="1400" dirty="0" smtClean="0">
                <a:latin typeface="Helvetica"/>
                <a:cs typeface="Helvetica"/>
              </a:rPr>
              <a:t> </a:t>
            </a:r>
            <a:r>
              <a:rPr lang="en-US" altLang="zh-CN" sz="1400" dirty="0" smtClean="0">
                <a:latin typeface="Helvetica"/>
                <a:cs typeface="Helvetica"/>
              </a:rPr>
              <a:t>date</a:t>
            </a:r>
            <a:r>
              <a:rPr lang="zh-CN" altLang="en-US" sz="1400" dirty="0" smtClean="0">
                <a:latin typeface="Helvetica"/>
                <a:cs typeface="Helvetica"/>
              </a:rPr>
              <a:t> </a:t>
            </a:r>
            <a:r>
              <a:rPr lang="en-US" altLang="zh-CN" sz="1400" dirty="0" smtClean="0">
                <a:latin typeface="Helvetica"/>
                <a:cs typeface="Helvetica"/>
              </a:rPr>
              <a:t>point</a:t>
            </a:r>
            <a:r>
              <a:rPr lang="zh-CN" altLang="en-US" sz="1400" dirty="0" smtClean="0">
                <a:latin typeface="Helvetica"/>
                <a:cs typeface="Helvetica"/>
              </a:rPr>
              <a:t> </a:t>
            </a:r>
            <a:r>
              <a:rPr lang="en-US" altLang="zh-CN" sz="1400" dirty="0" smtClean="0">
                <a:latin typeface="Helvetica"/>
                <a:cs typeface="Helvetica"/>
              </a:rPr>
              <a:t>in</a:t>
            </a:r>
            <a:r>
              <a:rPr lang="zh-CN" altLang="en-US" sz="1400" dirty="0" smtClean="0">
                <a:latin typeface="Helvetica"/>
                <a:cs typeface="Helvetica"/>
              </a:rPr>
              <a:t> </a:t>
            </a:r>
            <a:r>
              <a:rPr lang="en-US" altLang="zh-CN" sz="1400" dirty="0" smtClean="0">
                <a:latin typeface="Helvetica"/>
                <a:cs typeface="Helvetica"/>
              </a:rPr>
              <a:t>plot</a:t>
            </a:r>
            <a:r>
              <a:rPr lang="zh-CN" altLang="en-US" sz="1400" dirty="0" smtClean="0">
                <a:latin typeface="Helvetica"/>
                <a:cs typeface="Helvetica"/>
              </a:rPr>
              <a:t> </a:t>
            </a:r>
            <a:r>
              <a:rPr lang="en-US" altLang="zh-CN" sz="1400" dirty="0">
                <a:latin typeface="Helvetica"/>
                <a:cs typeface="Helvetica"/>
              </a:rPr>
              <a:t>B</a:t>
            </a:r>
            <a:r>
              <a:rPr lang="en-US" altLang="zh-CN" sz="1400" dirty="0" smtClean="0">
                <a:latin typeface="Helvetica"/>
                <a:cs typeface="Helvetica"/>
              </a:rPr>
              <a:t>,</a:t>
            </a:r>
            <a:r>
              <a:rPr lang="zh-CN" altLang="en-US" sz="1400" dirty="0" smtClean="0">
                <a:latin typeface="Helvetica"/>
                <a:cs typeface="Helvetica"/>
              </a:rPr>
              <a:t> </a:t>
            </a:r>
            <a:r>
              <a:rPr lang="en-US" altLang="zh-CN" sz="1400" dirty="0" smtClean="0">
                <a:latin typeface="Helvetica"/>
                <a:cs typeface="Helvetica"/>
              </a:rPr>
              <a:t>but</a:t>
            </a:r>
            <a:r>
              <a:rPr lang="zh-CN" altLang="en-US" sz="1400" dirty="0" smtClean="0">
                <a:latin typeface="Helvetica"/>
                <a:cs typeface="Helvetica"/>
              </a:rPr>
              <a:t> </a:t>
            </a:r>
            <a:r>
              <a:rPr lang="en-US" altLang="zh-CN" sz="1400" dirty="0" smtClean="0">
                <a:latin typeface="Helvetica"/>
                <a:cs typeface="Helvetica"/>
              </a:rPr>
              <a:t>only</a:t>
            </a:r>
            <a:r>
              <a:rPr lang="zh-CN" altLang="en-US" sz="1400" dirty="0" smtClean="0">
                <a:latin typeface="Helvetica"/>
                <a:cs typeface="Helvetica"/>
              </a:rPr>
              <a:t> </a:t>
            </a:r>
            <a:r>
              <a:rPr lang="en-US" altLang="zh-CN" sz="1400" dirty="0" smtClean="0">
                <a:latin typeface="Helvetica"/>
                <a:cs typeface="Helvetica"/>
              </a:rPr>
              <a:t>one</a:t>
            </a:r>
            <a:r>
              <a:rPr lang="zh-CN" altLang="en-US" sz="1400" dirty="0" smtClean="0">
                <a:latin typeface="Helvetica"/>
                <a:cs typeface="Helvetica"/>
              </a:rPr>
              <a:t> </a:t>
            </a:r>
            <a:r>
              <a:rPr lang="en-US" altLang="zh-CN" sz="1400" dirty="0" smtClean="0">
                <a:latin typeface="Helvetica"/>
                <a:cs typeface="Helvetica"/>
              </a:rPr>
              <a:t>second</a:t>
            </a:r>
            <a:r>
              <a:rPr lang="zh-CN" altLang="en-US" sz="1400" dirty="0" smtClean="0">
                <a:latin typeface="Helvetica"/>
                <a:cs typeface="Helvetica"/>
              </a:rPr>
              <a:t> </a:t>
            </a:r>
            <a:r>
              <a:rPr lang="en-US" altLang="zh-CN" sz="1400" dirty="0" smtClean="0">
                <a:latin typeface="Helvetica"/>
                <a:cs typeface="Helvetica"/>
              </a:rPr>
              <a:t>with</a:t>
            </a:r>
            <a:r>
              <a:rPr lang="zh-CN" altLang="en-US" sz="1400" dirty="0" smtClean="0">
                <a:latin typeface="Helvetica"/>
                <a:cs typeface="Helvetica"/>
              </a:rPr>
              <a:t> </a:t>
            </a:r>
            <a:r>
              <a:rPr lang="en-US" altLang="zh-CN" sz="1400" dirty="0" smtClean="0">
                <a:latin typeface="Helvetica"/>
                <a:cs typeface="Helvetica"/>
              </a:rPr>
              <a:t>all</a:t>
            </a:r>
            <a:r>
              <a:rPr lang="zh-CN" altLang="en-US" sz="1400" dirty="0" smtClean="0">
                <a:latin typeface="Helvetica"/>
                <a:cs typeface="Helvetica"/>
              </a:rPr>
              <a:t> </a:t>
            </a:r>
            <a:r>
              <a:rPr lang="en-US" altLang="zh-CN" sz="1400" dirty="0" smtClean="0">
                <a:latin typeface="Helvetica"/>
                <a:cs typeface="Helvetica"/>
              </a:rPr>
              <a:t>the</a:t>
            </a:r>
            <a:r>
              <a:rPr lang="zh-CN" altLang="en-US" sz="1400" dirty="0" smtClean="0">
                <a:latin typeface="Helvetica"/>
                <a:cs typeface="Helvetica"/>
              </a:rPr>
              <a:t> </a:t>
            </a:r>
            <a:r>
              <a:rPr lang="en-US" altLang="zh-CN" sz="1400" dirty="0" smtClean="0">
                <a:latin typeface="Helvetica"/>
                <a:cs typeface="Helvetica"/>
              </a:rPr>
              <a:t>data</a:t>
            </a:r>
            <a:r>
              <a:rPr lang="zh-CN" altLang="en-US" sz="1400" dirty="0" smtClean="0">
                <a:latin typeface="Helvetica"/>
                <a:cs typeface="Helvetica"/>
              </a:rPr>
              <a:t> </a:t>
            </a:r>
            <a:r>
              <a:rPr lang="en-US" altLang="zh-CN" sz="1400" dirty="0" smtClean="0">
                <a:latin typeface="Helvetica"/>
                <a:cs typeface="Helvetica"/>
              </a:rPr>
              <a:t>in</a:t>
            </a:r>
            <a:r>
              <a:rPr lang="zh-CN" altLang="en-US" sz="1400" dirty="0" smtClean="0">
                <a:latin typeface="Helvetica"/>
                <a:cs typeface="Helvetica"/>
              </a:rPr>
              <a:t> </a:t>
            </a:r>
            <a:r>
              <a:rPr lang="en-US" altLang="zh-CN" sz="1400" dirty="0" smtClean="0">
                <a:latin typeface="Helvetica"/>
                <a:cs typeface="Helvetica"/>
              </a:rPr>
              <a:t>plot</a:t>
            </a:r>
            <a:r>
              <a:rPr lang="zh-CN" altLang="en-US" sz="1400" dirty="0" smtClean="0">
                <a:latin typeface="Helvetica"/>
                <a:cs typeface="Helvetica"/>
              </a:rPr>
              <a:t> </a:t>
            </a:r>
            <a:r>
              <a:rPr lang="en-US" altLang="zh-CN" sz="1400" dirty="0">
                <a:latin typeface="Helvetica"/>
                <a:cs typeface="Helvetica"/>
              </a:rPr>
              <a:t>A</a:t>
            </a:r>
            <a:r>
              <a:rPr lang="en-US" altLang="zh-CN" sz="1400" dirty="0" smtClean="0">
                <a:latin typeface="Helvetica"/>
                <a:cs typeface="Helvetica"/>
              </a:rPr>
              <a:t>.</a:t>
            </a:r>
          </a:p>
          <a:p>
            <a:pPr algn="just"/>
            <a:endParaRPr lang="en-US" altLang="zh-CN" sz="1400" dirty="0" smtClean="0">
              <a:latin typeface="Helvetica"/>
              <a:cs typeface="Helvetica"/>
            </a:endParaRPr>
          </a:p>
          <a:p>
            <a:pPr algn="just"/>
            <a:r>
              <a:rPr lang="en-US" altLang="zh-CN" sz="1400" dirty="0" smtClean="0">
                <a:latin typeface="Helvetica"/>
                <a:cs typeface="Helvetica"/>
              </a:rPr>
              <a:t>16</a:t>
            </a:r>
            <a:r>
              <a:rPr lang="zh-CN" altLang="en-US" sz="1400" dirty="0" smtClean="0">
                <a:latin typeface="Helvetica"/>
                <a:cs typeface="Helvetica"/>
              </a:rPr>
              <a:t> </a:t>
            </a:r>
            <a:r>
              <a:rPr lang="en-US" altLang="zh-CN" sz="1400" dirty="0" smtClean="0">
                <a:latin typeface="Helvetica"/>
                <a:cs typeface="Helvetica"/>
              </a:rPr>
              <a:t>descriptors</a:t>
            </a:r>
            <a:r>
              <a:rPr lang="zh-CN" altLang="en-US" sz="1400" dirty="0" smtClean="0">
                <a:latin typeface="Helvetica"/>
                <a:cs typeface="Helvetica"/>
              </a:rPr>
              <a:t> </a:t>
            </a:r>
            <a:r>
              <a:rPr lang="en-US" altLang="zh-CN" sz="1400" dirty="0" smtClean="0">
                <a:latin typeface="Helvetica"/>
                <a:cs typeface="Helvetica"/>
              </a:rPr>
              <a:t>are</a:t>
            </a:r>
            <a:r>
              <a:rPr lang="zh-CN" altLang="en-US" sz="1400" dirty="0" smtClean="0">
                <a:latin typeface="Helvetica"/>
                <a:cs typeface="Helvetica"/>
              </a:rPr>
              <a:t> </a:t>
            </a:r>
            <a:r>
              <a:rPr lang="en-US" altLang="zh-CN" sz="1400" dirty="0" smtClean="0">
                <a:latin typeface="Helvetica"/>
                <a:cs typeface="Helvetica"/>
              </a:rPr>
              <a:t>selected</a:t>
            </a:r>
            <a:r>
              <a:rPr lang="zh-CN" altLang="en-US" sz="1400" dirty="0" smtClean="0">
                <a:latin typeface="Helvetica"/>
                <a:cs typeface="Helvetica"/>
              </a:rPr>
              <a:t> </a:t>
            </a:r>
            <a:r>
              <a:rPr lang="en-US" altLang="zh-CN" sz="1400" dirty="0" smtClean="0">
                <a:latin typeface="Helvetica"/>
                <a:cs typeface="Helvetica"/>
              </a:rPr>
              <a:t>from</a:t>
            </a:r>
            <a:r>
              <a:rPr lang="zh-CN" altLang="en-US" sz="1400" dirty="0" smtClean="0">
                <a:latin typeface="Helvetica"/>
                <a:cs typeface="Helvetica"/>
              </a:rPr>
              <a:t> </a:t>
            </a:r>
            <a:r>
              <a:rPr lang="en-US" altLang="zh-CN" sz="1400" dirty="0" smtClean="0">
                <a:latin typeface="Helvetica"/>
                <a:cs typeface="Helvetica"/>
              </a:rPr>
              <a:t>190</a:t>
            </a:r>
            <a:r>
              <a:rPr lang="zh-CN" altLang="en-US" sz="1400" dirty="0" smtClean="0">
                <a:latin typeface="Helvetica"/>
                <a:cs typeface="Helvetica"/>
              </a:rPr>
              <a:t> </a:t>
            </a:r>
            <a:r>
              <a:rPr lang="en-US" altLang="zh-CN" sz="1400" dirty="0" smtClean="0">
                <a:latin typeface="Helvetica"/>
                <a:cs typeface="Helvetica"/>
              </a:rPr>
              <a:t>features when</a:t>
            </a:r>
            <a:r>
              <a:rPr lang="zh-CN" altLang="en-US" sz="1400" dirty="0" smtClean="0">
                <a:latin typeface="Helvetica"/>
                <a:cs typeface="Helvetica"/>
              </a:rPr>
              <a:t> </a:t>
            </a:r>
            <a:r>
              <a:rPr lang="en-US" altLang="zh-CN" sz="1400" dirty="0">
                <a:latin typeface="Helvetica"/>
                <a:cs typeface="Helvetica"/>
              </a:rPr>
              <a:t>a</a:t>
            </a:r>
            <a:r>
              <a:rPr lang="zh-CN" altLang="en-US" sz="1400" dirty="0">
                <a:latin typeface="Helvetica"/>
                <a:cs typeface="Helvetica"/>
              </a:rPr>
              <a:t> </a:t>
            </a:r>
            <a:r>
              <a:rPr lang="en-US" altLang="zh-CN" sz="1400" dirty="0">
                <a:latin typeface="Helvetica"/>
                <a:cs typeface="Helvetica"/>
              </a:rPr>
              <a:t>large</a:t>
            </a:r>
            <a:r>
              <a:rPr lang="zh-CN" altLang="en-US" sz="1400" dirty="0">
                <a:latin typeface="Helvetica"/>
                <a:cs typeface="Helvetica"/>
              </a:rPr>
              <a:t> </a:t>
            </a:r>
            <a:r>
              <a:rPr lang="en-US" altLang="zh-CN" sz="1400" dirty="0">
                <a:latin typeface="Helvetica"/>
                <a:cs typeface="Helvetica"/>
              </a:rPr>
              <a:t>regularization</a:t>
            </a:r>
            <a:r>
              <a:rPr lang="zh-CN" altLang="en-US" sz="1400" dirty="0">
                <a:latin typeface="Helvetica"/>
                <a:cs typeface="Helvetica"/>
              </a:rPr>
              <a:t> </a:t>
            </a:r>
            <a:r>
              <a:rPr lang="en-US" altLang="zh-CN" sz="1400" dirty="0" smtClean="0">
                <a:latin typeface="Helvetica"/>
                <a:cs typeface="Helvetica"/>
              </a:rPr>
              <a:t>is</a:t>
            </a:r>
            <a:r>
              <a:rPr lang="zh-CN" altLang="en-US" sz="1400" dirty="0" smtClean="0">
                <a:latin typeface="Helvetica"/>
                <a:cs typeface="Helvetica"/>
              </a:rPr>
              <a:t> </a:t>
            </a:r>
            <a:r>
              <a:rPr lang="en-US" altLang="zh-CN" sz="1400" dirty="0">
                <a:latin typeface="Helvetica"/>
                <a:cs typeface="Helvetica"/>
              </a:rPr>
              <a:t>applied</a:t>
            </a:r>
            <a:r>
              <a:rPr lang="zh-CN" altLang="en-US" sz="1400" dirty="0">
                <a:latin typeface="Helvetica"/>
                <a:cs typeface="Helvetica"/>
              </a:rPr>
              <a:t> </a:t>
            </a:r>
            <a:r>
              <a:rPr lang="en-US" altLang="zh-CN" sz="1400" dirty="0">
                <a:latin typeface="Helvetica"/>
                <a:cs typeface="Helvetica"/>
              </a:rPr>
              <a:t>in</a:t>
            </a:r>
            <a:r>
              <a:rPr lang="zh-CN" altLang="en-US" sz="1400" dirty="0">
                <a:latin typeface="Helvetica"/>
                <a:cs typeface="Helvetica"/>
              </a:rPr>
              <a:t> </a:t>
            </a:r>
            <a:r>
              <a:rPr lang="en-US" altLang="zh-CN" sz="1400" dirty="0" smtClean="0">
                <a:latin typeface="Helvetica"/>
                <a:cs typeface="Helvetica"/>
              </a:rPr>
              <a:t>LASSO.</a:t>
            </a:r>
            <a:r>
              <a:rPr lang="zh-CN" altLang="en-US" sz="1400" dirty="0" smtClean="0">
                <a:latin typeface="Helvetica"/>
                <a:cs typeface="Helvetica"/>
              </a:rPr>
              <a:t> </a:t>
            </a:r>
            <a:r>
              <a:rPr lang="en-US" altLang="zh-CN" sz="1400" dirty="0" smtClean="0">
                <a:latin typeface="Helvetica"/>
                <a:cs typeface="Helvetica"/>
              </a:rPr>
              <a:t>These</a:t>
            </a:r>
            <a:r>
              <a:rPr lang="zh-CN" altLang="en-US" sz="1400" dirty="0" smtClean="0">
                <a:latin typeface="Helvetica"/>
                <a:cs typeface="Helvetica"/>
              </a:rPr>
              <a:t> </a:t>
            </a:r>
            <a:r>
              <a:rPr lang="en-US" altLang="zh-CN" sz="1400" dirty="0" smtClean="0">
                <a:latin typeface="Helvetica"/>
                <a:cs typeface="Helvetica"/>
              </a:rPr>
              <a:t>descriptors</a:t>
            </a:r>
            <a:r>
              <a:rPr lang="zh-CN" altLang="en-US" sz="1400" dirty="0" smtClean="0">
                <a:latin typeface="Helvetica"/>
                <a:cs typeface="Helvetica"/>
              </a:rPr>
              <a:t> </a:t>
            </a:r>
            <a:r>
              <a:rPr lang="en-US" altLang="zh-CN" sz="1400" dirty="0" smtClean="0">
                <a:latin typeface="Helvetica"/>
                <a:cs typeface="Helvetica"/>
              </a:rPr>
              <a:t>can</a:t>
            </a:r>
            <a:r>
              <a:rPr lang="zh-CN" altLang="en-US" sz="1400" dirty="0" smtClean="0">
                <a:latin typeface="Helvetica"/>
                <a:cs typeface="Helvetica"/>
              </a:rPr>
              <a:t> </a:t>
            </a:r>
            <a:r>
              <a:rPr lang="en-US" altLang="zh-CN" sz="1400" dirty="0" smtClean="0">
                <a:latin typeface="Helvetica"/>
                <a:cs typeface="Helvetica"/>
              </a:rPr>
              <a:t>be</a:t>
            </a:r>
            <a:r>
              <a:rPr lang="zh-CN" altLang="en-US" sz="1400" dirty="0" smtClean="0">
                <a:latin typeface="Helvetica"/>
                <a:cs typeface="Helvetica"/>
              </a:rPr>
              <a:t> </a:t>
            </a:r>
            <a:r>
              <a:rPr lang="en-US" altLang="zh-CN" sz="1400" dirty="0" smtClean="0">
                <a:latin typeface="Helvetica"/>
                <a:cs typeface="Helvetica"/>
              </a:rPr>
              <a:t>considered</a:t>
            </a:r>
            <a:r>
              <a:rPr lang="zh-CN" altLang="en-US" sz="1400" dirty="0" smtClean="0">
                <a:latin typeface="Helvetica"/>
                <a:cs typeface="Helvetica"/>
              </a:rPr>
              <a:t> </a:t>
            </a:r>
            <a:r>
              <a:rPr lang="en-US" altLang="zh-CN" sz="1400" dirty="0" smtClean="0">
                <a:latin typeface="Helvetica"/>
                <a:cs typeface="Helvetica"/>
              </a:rPr>
              <a:t>as</a:t>
            </a:r>
            <a:r>
              <a:rPr lang="zh-CN" altLang="en-US" sz="1400" dirty="0" smtClean="0">
                <a:latin typeface="Helvetica"/>
                <a:cs typeface="Helvetica"/>
              </a:rPr>
              <a:t> </a:t>
            </a:r>
            <a:r>
              <a:rPr lang="en-US" altLang="zh-CN" sz="1400" dirty="0" smtClean="0">
                <a:latin typeface="Helvetica"/>
                <a:cs typeface="Helvetica"/>
              </a:rPr>
              <a:t>most</a:t>
            </a:r>
            <a:r>
              <a:rPr lang="zh-CN" altLang="en-US" sz="1400" dirty="0" smtClean="0">
                <a:latin typeface="Helvetica"/>
                <a:cs typeface="Helvetica"/>
              </a:rPr>
              <a:t> </a:t>
            </a:r>
            <a:r>
              <a:rPr lang="en-US" altLang="zh-CN" sz="1400" dirty="0" smtClean="0">
                <a:latin typeface="Helvetica"/>
                <a:cs typeface="Helvetica"/>
              </a:rPr>
              <a:t>contributing</a:t>
            </a:r>
            <a:r>
              <a:rPr lang="zh-CN" altLang="en-US" sz="1400" dirty="0" smtClean="0">
                <a:latin typeface="Helvetica"/>
                <a:cs typeface="Helvetica"/>
              </a:rPr>
              <a:t> </a:t>
            </a:r>
            <a:r>
              <a:rPr lang="en-US" altLang="zh-CN" sz="1400" dirty="0" smtClean="0">
                <a:latin typeface="Helvetica"/>
                <a:cs typeface="Helvetica"/>
              </a:rPr>
              <a:t>features</a:t>
            </a:r>
            <a:r>
              <a:rPr lang="zh-CN" altLang="en-US" sz="1400" dirty="0" smtClean="0">
                <a:latin typeface="Helvetica"/>
                <a:cs typeface="Helvetica"/>
              </a:rPr>
              <a:t> </a:t>
            </a:r>
            <a:r>
              <a:rPr lang="en-US" altLang="zh-CN" sz="1400" dirty="0" smtClean="0">
                <a:latin typeface="Helvetica"/>
                <a:cs typeface="Helvetica"/>
              </a:rPr>
              <a:t>of</a:t>
            </a:r>
            <a:r>
              <a:rPr lang="zh-CN" altLang="en-US" sz="1400" dirty="0" smtClean="0">
                <a:latin typeface="Helvetica"/>
                <a:cs typeface="Helvetica"/>
              </a:rPr>
              <a:t> </a:t>
            </a:r>
            <a:r>
              <a:rPr lang="en-US" altLang="zh-CN" sz="1400" dirty="0" smtClean="0">
                <a:latin typeface="Helvetica"/>
                <a:cs typeface="Helvetica"/>
              </a:rPr>
              <a:t>molecular</a:t>
            </a:r>
            <a:r>
              <a:rPr lang="zh-CN" altLang="en-US" sz="1400" dirty="0" smtClean="0">
                <a:latin typeface="Helvetica"/>
                <a:cs typeface="Helvetica"/>
              </a:rPr>
              <a:t> </a:t>
            </a:r>
            <a:r>
              <a:rPr lang="en-US" altLang="zh-CN" sz="1400" dirty="0" smtClean="0">
                <a:latin typeface="Helvetica"/>
                <a:cs typeface="Helvetica"/>
              </a:rPr>
              <a:t>structure</a:t>
            </a:r>
            <a:r>
              <a:rPr lang="zh-CN" altLang="en-US" sz="1400" dirty="0" smtClean="0">
                <a:latin typeface="Helvetica"/>
                <a:cs typeface="Helvetica"/>
              </a:rPr>
              <a:t> </a:t>
            </a:r>
            <a:r>
              <a:rPr lang="en-US" altLang="zh-CN" sz="1400" dirty="0" smtClean="0">
                <a:latin typeface="Helvetica"/>
                <a:cs typeface="Helvetica"/>
              </a:rPr>
              <a:t>for</a:t>
            </a:r>
            <a:r>
              <a:rPr lang="zh-CN" altLang="en-US" sz="1400" dirty="0" smtClean="0">
                <a:latin typeface="Helvetica"/>
                <a:cs typeface="Helvetica"/>
              </a:rPr>
              <a:t> </a:t>
            </a:r>
            <a:r>
              <a:rPr lang="en-US" altLang="zh-CN" sz="1400" dirty="0" smtClean="0">
                <a:latin typeface="Helvetica"/>
                <a:cs typeface="Helvetica"/>
              </a:rPr>
              <a:t>density.</a:t>
            </a:r>
            <a:endParaRPr lang="en-US" sz="1400" dirty="0">
              <a:latin typeface="Helvetica"/>
              <a:cs typeface="Helvetica"/>
            </a:endParaRPr>
          </a:p>
        </p:txBody>
      </p:sp>
      <p:sp>
        <p:nvSpPr>
          <p:cNvPr id="154" name="Rectangle 153"/>
          <p:cNvSpPr/>
          <p:nvPr/>
        </p:nvSpPr>
        <p:spPr>
          <a:xfrm>
            <a:off x="15652279" y="6725999"/>
            <a:ext cx="2168848" cy="415498"/>
          </a:xfrm>
          <a:prstGeom prst="rect">
            <a:avLst/>
          </a:prstGeom>
        </p:spPr>
        <p:txBody>
          <a:bodyPr wrap="square">
            <a:spAutoFit/>
          </a:bodyPr>
          <a:lstStyle/>
          <a:p>
            <a:pPr algn="ctr"/>
            <a:r>
              <a:rPr lang="en-US" altLang="zh-CN" sz="1050" dirty="0" smtClean="0">
                <a:latin typeface="Helvetica"/>
                <a:cs typeface="Helvetica"/>
              </a:rPr>
              <a:t>Visualization</a:t>
            </a:r>
            <a:r>
              <a:rPr lang="zh-CN" altLang="en-US" sz="1050" dirty="0" smtClean="0">
                <a:latin typeface="Helvetica"/>
                <a:cs typeface="Helvetica"/>
              </a:rPr>
              <a:t> </a:t>
            </a:r>
            <a:r>
              <a:rPr lang="en-US" altLang="zh-CN" sz="1050" dirty="0" smtClean="0">
                <a:latin typeface="Helvetica"/>
                <a:cs typeface="Helvetica"/>
              </a:rPr>
              <a:t>of</a:t>
            </a:r>
            <a:r>
              <a:rPr lang="zh-CN" altLang="en-US" sz="1050" dirty="0" smtClean="0">
                <a:latin typeface="Helvetica"/>
                <a:cs typeface="Helvetica"/>
              </a:rPr>
              <a:t> </a:t>
            </a:r>
            <a:r>
              <a:rPr lang="en-US" sz="1050" dirty="0" err="1"/>
              <a:t>Gasteiger</a:t>
            </a:r>
            <a:r>
              <a:rPr lang="en-US" sz="1050" dirty="0"/>
              <a:t> partial </a:t>
            </a:r>
            <a:r>
              <a:rPr lang="en-US" sz="1050" dirty="0" smtClean="0"/>
              <a:t>charges</a:t>
            </a:r>
            <a:r>
              <a:rPr lang="zh-CN" altLang="en-US" sz="1050" dirty="0" smtClean="0"/>
              <a:t> </a:t>
            </a:r>
            <a:r>
              <a:rPr lang="en-US" altLang="zh-CN" sz="1050" dirty="0" smtClean="0"/>
              <a:t>of</a:t>
            </a:r>
            <a:r>
              <a:rPr lang="zh-CN" altLang="en-US" sz="1050" dirty="0" smtClean="0"/>
              <a:t> </a:t>
            </a:r>
            <a:r>
              <a:rPr lang="en-US" altLang="zh-CN" sz="1050" dirty="0" smtClean="0"/>
              <a:t>[BMIM]</a:t>
            </a:r>
            <a:r>
              <a:rPr lang="en-US" altLang="zh-CN" sz="1050" baseline="30000" dirty="0" smtClean="0"/>
              <a:t>+</a:t>
            </a:r>
            <a:endParaRPr lang="en-US" sz="1050" dirty="0">
              <a:latin typeface="Helvetica"/>
              <a:cs typeface="Helvetica"/>
            </a:endParaRPr>
          </a:p>
        </p:txBody>
      </p:sp>
      <p:sp>
        <p:nvSpPr>
          <p:cNvPr id="156" name="TextBox 155"/>
          <p:cNvSpPr txBox="1"/>
          <p:nvPr/>
        </p:nvSpPr>
        <p:spPr>
          <a:xfrm>
            <a:off x="15358618" y="7347908"/>
            <a:ext cx="2701619" cy="1815882"/>
          </a:xfrm>
          <a:prstGeom prst="rect">
            <a:avLst/>
          </a:prstGeom>
          <a:noFill/>
        </p:spPr>
        <p:txBody>
          <a:bodyPr wrap="square" rtlCol="0">
            <a:spAutoFit/>
          </a:bodyPr>
          <a:lstStyle/>
          <a:p>
            <a:pPr algn="just"/>
            <a:r>
              <a:rPr lang="en-US" sz="1400" dirty="0" smtClean="0">
                <a:latin typeface="Helvetica"/>
                <a:cs typeface="Helvetica"/>
              </a:rPr>
              <a:t>Each of descriptors can be visualized and analyzed in </a:t>
            </a:r>
            <a:r>
              <a:rPr lang="en-US" sz="1400" dirty="0" err="1" smtClean="0">
                <a:latin typeface="Helvetica"/>
                <a:cs typeface="Helvetica"/>
              </a:rPr>
              <a:t>RDkit</a:t>
            </a:r>
            <a:r>
              <a:rPr lang="en-US" sz="1400" dirty="0" smtClean="0">
                <a:latin typeface="Helvetica"/>
                <a:cs typeface="Helvetica"/>
              </a:rPr>
              <a:t>, which gives an insight of  “favorable” molecular structure.</a:t>
            </a:r>
          </a:p>
          <a:p>
            <a:pPr algn="just"/>
            <a:r>
              <a:rPr lang="en-US" sz="1400" dirty="0" smtClean="0">
                <a:latin typeface="Helvetica"/>
                <a:cs typeface="Helvetica"/>
              </a:rPr>
              <a:t>New IL ion</a:t>
            </a:r>
            <a:r>
              <a:rPr lang="en-US" altLang="zh-CN" sz="1400" dirty="0" smtClean="0">
                <a:latin typeface="Helvetica"/>
                <a:cs typeface="Helvetica"/>
              </a:rPr>
              <a:t>s</a:t>
            </a:r>
            <a:r>
              <a:rPr lang="en-US" sz="1400" dirty="0" smtClean="0">
                <a:latin typeface="Helvetica"/>
                <a:cs typeface="Helvetica"/>
              </a:rPr>
              <a:t> with ideal property can be ”designed” by customize these contributing features. </a:t>
            </a:r>
          </a:p>
          <a:p>
            <a:pPr algn="just"/>
            <a:r>
              <a:rPr lang="en-US" sz="1400" dirty="0" smtClean="0">
                <a:latin typeface="Helvetica"/>
                <a:cs typeface="Helvetica"/>
              </a:rPr>
              <a:t>  </a:t>
            </a:r>
            <a:endParaRPr lang="en-US" sz="1400" dirty="0">
              <a:latin typeface="Helvetica"/>
              <a:cs typeface="Helvetica"/>
            </a:endParaRPr>
          </a:p>
        </p:txBody>
      </p:sp>
      <p:sp>
        <p:nvSpPr>
          <p:cNvPr id="157" name="TextBox 156"/>
          <p:cNvSpPr txBox="1"/>
          <p:nvPr/>
        </p:nvSpPr>
        <p:spPr>
          <a:xfrm>
            <a:off x="24306892" y="4213926"/>
            <a:ext cx="2401437" cy="3539430"/>
          </a:xfrm>
          <a:prstGeom prst="rect">
            <a:avLst/>
          </a:prstGeom>
          <a:noFill/>
        </p:spPr>
        <p:txBody>
          <a:bodyPr wrap="square" rtlCol="0">
            <a:spAutoFit/>
          </a:bodyPr>
          <a:lstStyle/>
          <a:p>
            <a:pPr algn="just"/>
            <a:r>
              <a:rPr lang="en-US" altLang="zh-CN" sz="1400" dirty="0" smtClean="0">
                <a:latin typeface="Helvetica"/>
                <a:cs typeface="Helvetica"/>
              </a:rPr>
              <a:t>26</a:t>
            </a:r>
            <a:r>
              <a:rPr lang="zh-CN" altLang="en-US" sz="1400" dirty="0" smtClean="0">
                <a:latin typeface="Helvetica"/>
                <a:cs typeface="Helvetica"/>
              </a:rPr>
              <a:t> </a:t>
            </a:r>
            <a:r>
              <a:rPr lang="en-US" altLang="zh-CN" sz="1400" dirty="0" smtClean="0">
                <a:latin typeface="Helvetica"/>
                <a:cs typeface="Helvetica"/>
              </a:rPr>
              <a:t>cations</a:t>
            </a:r>
            <a:r>
              <a:rPr lang="zh-CN" altLang="en-US" sz="1400" dirty="0" smtClean="0">
                <a:latin typeface="Helvetica"/>
                <a:cs typeface="Helvetica"/>
              </a:rPr>
              <a:t> </a:t>
            </a:r>
            <a:r>
              <a:rPr lang="en-US" altLang="zh-CN" sz="1400" dirty="0" smtClean="0">
                <a:latin typeface="Helvetica"/>
                <a:cs typeface="Helvetica"/>
              </a:rPr>
              <a:t>were</a:t>
            </a:r>
            <a:r>
              <a:rPr lang="zh-CN" altLang="en-US" sz="1400" dirty="0" smtClean="0">
                <a:latin typeface="Helvetica"/>
                <a:cs typeface="Helvetica"/>
              </a:rPr>
              <a:t> </a:t>
            </a:r>
            <a:r>
              <a:rPr lang="en-US" altLang="zh-CN" sz="1400" dirty="0" smtClean="0">
                <a:latin typeface="Helvetica"/>
                <a:cs typeface="Helvetica"/>
              </a:rPr>
              <a:t>clustered</a:t>
            </a:r>
            <a:r>
              <a:rPr lang="zh-CN" altLang="en-US" sz="1400" dirty="0" smtClean="0">
                <a:latin typeface="Helvetica"/>
                <a:cs typeface="Helvetica"/>
              </a:rPr>
              <a:t> </a:t>
            </a:r>
            <a:r>
              <a:rPr lang="en-US" altLang="zh-CN" sz="1400" dirty="0" smtClean="0">
                <a:latin typeface="Helvetica"/>
                <a:cs typeface="Helvetica"/>
              </a:rPr>
              <a:t>to</a:t>
            </a:r>
            <a:r>
              <a:rPr lang="zh-CN" altLang="en-US" sz="1400" dirty="0" smtClean="0">
                <a:latin typeface="Helvetica"/>
                <a:cs typeface="Helvetica"/>
              </a:rPr>
              <a:t> </a:t>
            </a:r>
            <a:r>
              <a:rPr lang="en-US" altLang="zh-CN" sz="1400" dirty="0" smtClean="0">
                <a:latin typeface="Helvetica"/>
                <a:cs typeface="Helvetica"/>
              </a:rPr>
              <a:t>3~5</a:t>
            </a:r>
            <a:r>
              <a:rPr lang="zh-CN" altLang="en-US" sz="1400" dirty="0" smtClean="0">
                <a:latin typeface="Helvetica"/>
                <a:cs typeface="Helvetica"/>
              </a:rPr>
              <a:t> </a:t>
            </a:r>
            <a:r>
              <a:rPr lang="en-US" altLang="zh-CN" sz="1400" dirty="0" smtClean="0">
                <a:latin typeface="Helvetica"/>
                <a:cs typeface="Helvetica"/>
              </a:rPr>
              <a:t>clusters</a:t>
            </a:r>
            <a:r>
              <a:rPr lang="zh-CN" altLang="en-US" sz="1400" dirty="0" smtClean="0">
                <a:latin typeface="Helvetica"/>
                <a:cs typeface="Helvetica"/>
              </a:rPr>
              <a:t> </a:t>
            </a:r>
            <a:r>
              <a:rPr lang="en-US" altLang="zh-CN" sz="1400" dirty="0" smtClean="0">
                <a:latin typeface="Helvetica"/>
                <a:cs typeface="Helvetica"/>
              </a:rPr>
              <a:t>by</a:t>
            </a:r>
            <a:r>
              <a:rPr lang="zh-CN" altLang="en-US" sz="1400" dirty="0" smtClean="0">
                <a:latin typeface="Helvetica"/>
                <a:cs typeface="Helvetica"/>
              </a:rPr>
              <a:t> </a:t>
            </a:r>
            <a:r>
              <a:rPr lang="en-US" altLang="zh-CN" sz="1400" dirty="0" smtClean="0">
                <a:latin typeface="Helvetica"/>
                <a:cs typeface="Helvetica"/>
              </a:rPr>
              <a:t>K-means.</a:t>
            </a:r>
            <a:r>
              <a:rPr lang="zh-CN" altLang="en-US" sz="1400" dirty="0" smtClean="0">
                <a:latin typeface="Helvetica"/>
                <a:cs typeface="Helvetica"/>
              </a:rPr>
              <a:t> </a:t>
            </a:r>
            <a:r>
              <a:rPr lang="en-US" altLang="zh-CN" sz="1400" dirty="0" smtClean="0">
                <a:latin typeface="Helvetica"/>
                <a:cs typeface="Helvetica"/>
              </a:rPr>
              <a:t>Figures</a:t>
            </a:r>
            <a:r>
              <a:rPr lang="zh-CN" altLang="en-US" sz="1400" dirty="0" smtClean="0">
                <a:latin typeface="Helvetica"/>
                <a:cs typeface="Helvetica"/>
              </a:rPr>
              <a:t> </a:t>
            </a:r>
            <a:r>
              <a:rPr lang="en-US" altLang="zh-CN" sz="1400" dirty="0" smtClean="0">
                <a:latin typeface="Helvetica"/>
                <a:cs typeface="Helvetica"/>
              </a:rPr>
              <a:t>on</a:t>
            </a:r>
            <a:r>
              <a:rPr lang="zh-CN" altLang="en-US" sz="1400" dirty="0" smtClean="0">
                <a:latin typeface="Helvetica"/>
                <a:cs typeface="Helvetica"/>
              </a:rPr>
              <a:t> </a:t>
            </a:r>
            <a:r>
              <a:rPr lang="en-US" altLang="zh-CN" sz="1400" dirty="0" smtClean="0">
                <a:latin typeface="Helvetica"/>
                <a:cs typeface="Helvetica"/>
              </a:rPr>
              <a:t>the</a:t>
            </a:r>
            <a:r>
              <a:rPr lang="zh-CN" altLang="en-US" sz="1400" dirty="0" smtClean="0">
                <a:latin typeface="Helvetica"/>
                <a:cs typeface="Helvetica"/>
              </a:rPr>
              <a:t> </a:t>
            </a:r>
            <a:r>
              <a:rPr lang="en-US" altLang="zh-CN" sz="1400" dirty="0" smtClean="0">
                <a:latin typeface="Helvetica"/>
                <a:cs typeface="Helvetica"/>
              </a:rPr>
              <a:t>left</a:t>
            </a:r>
            <a:r>
              <a:rPr lang="zh-CN" altLang="en-US" sz="1400" dirty="0" smtClean="0">
                <a:latin typeface="Helvetica"/>
                <a:cs typeface="Helvetica"/>
              </a:rPr>
              <a:t> </a:t>
            </a:r>
            <a:r>
              <a:rPr lang="en-US" altLang="zh-CN" sz="1400" dirty="0" smtClean="0">
                <a:latin typeface="Helvetica"/>
                <a:cs typeface="Helvetica"/>
              </a:rPr>
              <a:t>is</a:t>
            </a:r>
            <a:r>
              <a:rPr lang="zh-CN" altLang="en-US" sz="1400" dirty="0" smtClean="0">
                <a:latin typeface="Helvetica"/>
                <a:cs typeface="Helvetica"/>
              </a:rPr>
              <a:t> </a:t>
            </a:r>
            <a:r>
              <a:rPr lang="en-US" altLang="zh-CN" sz="1400" dirty="0" smtClean="0">
                <a:latin typeface="Helvetica"/>
                <a:cs typeface="Helvetica"/>
              </a:rPr>
              <a:t>a</a:t>
            </a:r>
            <a:r>
              <a:rPr lang="zh-CN" altLang="en-US" sz="1400" dirty="0" smtClean="0">
                <a:latin typeface="Helvetica"/>
                <a:cs typeface="Helvetica"/>
              </a:rPr>
              <a:t> </a:t>
            </a:r>
            <a:r>
              <a:rPr lang="en-US" altLang="zh-CN" sz="1400" dirty="0" smtClean="0">
                <a:latin typeface="Helvetica"/>
                <a:cs typeface="Helvetica"/>
              </a:rPr>
              <a:t>typical</a:t>
            </a:r>
            <a:r>
              <a:rPr lang="zh-CN" altLang="en-US" sz="1400" dirty="0" smtClean="0">
                <a:latin typeface="Helvetica"/>
                <a:cs typeface="Helvetica"/>
              </a:rPr>
              <a:t> </a:t>
            </a:r>
            <a:r>
              <a:rPr lang="en-US" altLang="zh-CN" sz="1400" dirty="0" smtClean="0">
                <a:latin typeface="Helvetica"/>
                <a:cs typeface="Helvetica"/>
              </a:rPr>
              <a:t>clustering:</a:t>
            </a:r>
            <a:r>
              <a:rPr lang="zh-CN" altLang="en-US" sz="1400" dirty="0" smtClean="0">
                <a:latin typeface="Helvetica"/>
                <a:cs typeface="Helvetica"/>
              </a:rPr>
              <a:t> </a:t>
            </a:r>
            <a:endParaRPr lang="en-US" altLang="zh-CN" sz="1400" dirty="0" smtClean="0">
              <a:latin typeface="Helvetica"/>
              <a:cs typeface="Helvetica"/>
            </a:endParaRPr>
          </a:p>
          <a:p>
            <a:pPr marL="342900" indent="-342900" algn="just">
              <a:buAutoNum type="arabicParenBoth"/>
            </a:pPr>
            <a:r>
              <a:rPr lang="en-US" altLang="zh-CN" sz="1400" dirty="0" smtClean="0">
                <a:latin typeface="Helvetica"/>
                <a:cs typeface="Helvetica"/>
              </a:rPr>
              <a:t>Cations</a:t>
            </a:r>
            <a:r>
              <a:rPr lang="zh-CN" altLang="en-US" sz="1400" dirty="0" smtClean="0">
                <a:latin typeface="Helvetica"/>
                <a:cs typeface="Helvetica"/>
              </a:rPr>
              <a:t> </a:t>
            </a:r>
            <a:r>
              <a:rPr lang="en-US" altLang="zh-CN" sz="1400" dirty="0" smtClean="0">
                <a:latin typeface="Helvetica"/>
                <a:cs typeface="Helvetica"/>
              </a:rPr>
              <a:t>from</a:t>
            </a:r>
            <a:r>
              <a:rPr lang="zh-CN" altLang="en-US" sz="1400" dirty="0" smtClean="0">
                <a:latin typeface="Helvetica"/>
                <a:cs typeface="Helvetica"/>
              </a:rPr>
              <a:t> </a:t>
            </a:r>
            <a:r>
              <a:rPr lang="en-US" altLang="zh-CN" sz="1400" dirty="0" smtClean="0">
                <a:latin typeface="Helvetica"/>
                <a:cs typeface="Helvetica"/>
              </a:rPr>
              <a:t>same</a:t>
            </a:r>
            <a:r>
              <a:rPr lang="zh-CN" altLang="en-US" sz="1400" dirty="0" smtClean="0">
                <a:latin typeface="Helvetica"/>
                <a:cs typeface="Helvetica"/>
              </a:rPr>
              <a:t> </a:t>
            </a:r>
            <a:r>
              <a:rPr lang="en-US" altLang="zh-CN" sz="1400" dirty="0" smtClean="0">
                <a:latin typeface="Helvetica"/>
                <a:cs typeface="Helvetica"/>
              </a:rPr>
              <a:t>family</a:t>
            </a:r>
            <a:r>
              <a:rPr lang="zh-CN" altLang="en-US" sz="1400" dirty="0" smtClean="0">
                <a:latin typeface="Helvetica"/>
                <a:cs typeface="Helvetica"/>
              </a:rPr>
              <a:t> </a:t>
            </a:r>
            <a:r>
              <a:rPr lang="en-US" altLang="zh-CN" sz="1400" dirty="0" smtClean="0">
                <a:latin typeface="Helvetica"/>
                <a:cs typeface="Helvetica"/>
              </a:rPr>
              <a:t>are</a:t>
            </a:r>
            <a:r>
              <a:rPr lang="zh-CN" altLang="en-US" sz="1400" dirty="0" smtClean="0">
                <a:latin typeface="Helvetica"/>
                <a:cs typeface="Helvetica"/>
              </a:rPr>
              <a:t> </a:t>
            </a:r>
            <a:r>
              <a:rPr lang="en-US" altLang="zh-CN" sz="1400" dirty="0" smtClean="0">
                <a:latin typeface="Helvetica"/>
                <a:cs typeface="Helvetica"/>
              </a:rPr>
              <a:t>assigned</a:t>
            </a:r>
            <a:r>
              <a:rPr lang="zh-CN" altLang="en-US" sz="1400" dirty="0" smtClean="0">
                <a:latin typeface="Helvetica"/>
                <a:cs typeface="Helvetica"/>
              </a:rPr>
              <a:t> </a:t>
            </a:r>
            <a:r>
              <a:rPr lang="en-US" altLang="zh-CN" sz="1400" dirty="0" smtClean="0">
                <a:latin typeface="Helvetica"/>
                <a:cs typeface="Helvetica"/>
              </a:rPr>
              <a:t>to</a:t>
            </a:r>
            <a:r>
              <a:rPr lang="zh-CN" altLang="en-US" sz="1400" dirty="0" smtClean="0">
                <a:latin typeface="Helvetica"/>
                <a:cs typeface="Helvetica"/>
              </a:rPr>
              <a:t> </a:t>
            </a:r>
            <a:r>
              <a:rPr lang="en-US" altLang="zh-CN" sz="1400" dirty="0" smtClean="0">
                <a:latin typeface="Helvetica"/>
                <a:cs typeface="Helvetica"/>
              </a:rPr>
              <a:t>same</a:t>
            </a:r>
            <a:r>
              <a:rPr lang="zh-CN" altLang="en-US" sz="1400" dirty="0" smtClean="0">
                <a:latin typeface="Helvetica"/>
                <a:cs typeface="Helvetica"/>
              </a:rPr>
              <a:t> </a:t>
            </a:r>
            <a:r>
              <a:rPr lang="en-US" altLang="zh-CN" sz="1400" dirty="0" smtClean="0">
                <a:latin typeface="Helvetica"/>
                <a:cs typeface="Helvetica"/>
              </a:rPr>
              <a:t>cluster</a:t>
            </a:r>
          </a:p>
          <a:p>
            <a:pPr marL="342900" indent="-342900" algn="just">
              <a:buAutoNum type="arabicParenBoth"/>
            </a:pPr>
            <a:r>
              <a:rPr lang="en-US" altLang="zh-CN" sz="1400" dirty="0" smtClean="0">
                <a:latin typeface="Helvetica"/>
                <a:cs typeface="Helvetica"/>
              </a:rPr>
              <a:t>Cations</a:t>
            </a:r>
            <a:r>
              <a:rPr lang="zh-CN" altLang="en-US" sz="1400" dirty="0" smtClean="0">
                <a:latin typeface="Helvetica"/>
                <a:cs typeface="Helvetica"/>
              </a:rPr>
              <a:t> </a:t>
            </a:r>
            <a:r>
              <a:rPr lang="en-US" altLang="zh-CN" sz="1400" dirty="0" smtClean="0">
                <a:latin typeface="Helvetica"/>
                <a:cs typeface="Helvetica"/>
              </a:rPr>
              <a:t>from</a:t>
            </a:r>
            <a:r>
              <a:rPr lang="zh-CN" altLang="en-US" sz="1400" dirty="0" smtClean="0">
                <a:latin typeface="Helvetica"/>
                <a:cs typeface="Helvetica"/>
              </a:rPr>
              <a:t> </a:t>
            </a:r>
            <a:r>
              <a:rPr lang="en-US" altLang="zh-CN" sz="1400" dirty="0" smtClean="0">
                <a:latin typeface="Helvetica"/>
                <a:cs typeface="Helvetica"/>
              </a:rPr>
              <a:t>different</a:t>
            </a:r>
            <a:r>
              <a:rPr lang="zh-CN" altLang="en-US" sz="1400" dirty="0" smtClean="0">
                <a:latin typeface="Helvetica"/>
                <a:cs typeface="Helvetica"/>
              </a:rPr>
              <a:t> </a:t>
            </a:r>
            <a:r>
              <a:rPr lang="en-US" altLang="zh-CN" sz="1400" dirty="0" smtClean="0">
                <a:latin typeface="Helvetica"/>
                <a:cs typeface="Helvetica"/>
              </a:rPr>
              <a:t>family</a:t>
            </a:r>
            <a:r>
              <a:rPr lang="zh-CN" altLang="en-US" sz="1400" dirty="0" smtClean="0">
                <a:latin typeface="Helvetica"/>
                <a:cs typeface="Helvetica"/>
              </a:rPr>
              <a:t> </a:t>
            </a:r>
            <a:r>
              <a:rPr lang="en-US" altLang="zh-CN" sz="1400" dirty="0" smtClean="0">
                <a:latin typeface="Helvetica"/>
                <a:cs typeface="Helvetica"/>
              </a:rPr>
              <a:t>but</a:t>
            </a:r>
            <a:r>
              <a:rPr lang="zh-CN" altLang="en-US" sz="1400" dirty="0" smtClean="0">
                <a:latin typeface="Helvetica"/>
                <a:cs typeface="Helvetica"/>
              </a:rPr>
              <a:t> </a:t>
            </a:r>
            <a:r>
              <a:rPr lang="en-US" altLang="zh-CN" sz="1400" dirty="0" smtClean="0">
                <a:latin typeface="Helvetica"/>
                <a:cs typeface="Helvetica"/>
              </a:rPr>
              <a:t>share</a:t>
            </a:r>
            <a:r>
              <a:rPr lang="zh-CN" altLang="en-US" sz="1400" dirty="0" smtClean="0">
                <a:latin typeface="Helvetica"/>
                <a:cs typeface="Helvetica"/>
              </a:rPr>
              <a:t> </a:t>
            </a:r>
            <a:r>
              <a:rPr lang="en-US" altLang="zh-CN" sz="1400" dirty="0" smtClean="0">
                <a:latin typeface="Helvetica"/>
                <a:cs typeface="Helvetica"/>
              </a:rPr>
              <a:t>same</a:t>
            </a:r>
            <a:r>
              <a:rPr lang="zh-CN" altLang="en-US" sz="1400" dirty="0" smtClean="0">
                <a:latin typeface="Helvetica"/>
                <a:cs typeface="Helvetica"/>
              </a:rPr>
              <a:t> </a:t>
            </a:r>
            <a:r>
              <a:rPr lang="en-US" altLang="zh-CN" sz="1400" dirty="0" smtClean="0">
                <a:latin typeface="Helvetica"/>
                <a:cs typeface="Helvetica"/>
              </a:rPr>
              <a:t>functional</a:t>
            </a:r>
            <a:r>
              <a:rPr lang="zh-CN" altLang="en-US" sz="1400" dirty="0" smtClean="0">
                <a:latin typeface="Helvetica"/>
                <a:cs typeface="Helvetica"/>
              </a:rPr>
              <a:t> </a:t>
            </a:r>
            <a:r>
              <a:rPr lang="en-US" altLang="zh-CN" sz="1400" dirty="0" smtClean="0">
                <a:latin typeface="Helvetica"/>
                <a:cs typeface="Helvetica"/>
              </a:rPr>
              <a:t>groups</a:t>
            </a:r>
            <a:r>
              <a:rPr lang="zh-CN" altLang="en-US" sz="1400" dirty="0" smtClean="0">
                <a:latin typeface="Helvetica"/>
                <a:cs typeface="Helvetica"/>
              </a:rPr>
              <a:t>  </a:t>
            </a:r>
            <a:r>
              <a:rPr lang="en-US" altLang="zh-CN" sz="1400" dirty="0" smtClean="0">
                <a:latin typeface="Helvetica"/>
                <a:cs typeface="Helvetica"/>
              </a:rPr>
              <a:t>are</a:t>
            </a:r>
            <a:r>
              <a:rPr lang="zh-CN" altLang="en-US" sz="1400" dirty="0" smtClean="0">
                <a:latin typeface="Helvetica"/>
                <a:cs typeface="Helvetica"/>
              </a:rPr>
              <a:t> </a:t>
            </a:r>
            <a:r>
              <a:rPr lang="en-US" altLang="zh-CN" sz="1400" dirty="0" smtClean="0">
                <a:latin typeface="Helvetica"/>
                <a:cs typeface="Helvetica"/>
              </a:rPr>
              <a:t>assigned</a:t>
            </a:r>
            <a:r>
              <a:rPr lang="zh-CN" altLang="en-US" sz="1400" dirty="0" smtClean="0">
                <a:latin typeface="Helvetica"/>
                <a:cs typeface="Helvetica"/>
              </a:rPr>
              <a:t> </a:t>
            </a:r>
            <a:r>
              <a:rPr lang="en-US" altLang="zh-CN" sz="1400" dirty="0" smtClean="0">
                <a:latin typeface="Helvetica"/>
                <a:cs typeface="Helvetica"/>
              </a:rPr>
              <a:t>to</a:t>
            </a:r>
            <a:r>
              <a:rPr lang="zh-CN" altLang="en-US" sz="1400" dirty="0" smtClean="0">
                <a:latin typeface="Helvetica"/>
                <a:cs typeface="Helvetica"/>
              </a:rPr>
              <a:t> </a:t>
            </a:r>
            <a:r>
              <a:rPr lang="en-US" altLang="zh-CN" sz="1400" dirty="0" smtClean="0">
                <a:latin typeface="Helvetica"/>
                <a:cs typeface="Helvetica"/>
              </a:rPr>
              <a:t>same</a:t>
            </a:r>
            <a:r>
              <a:rPr lang="zh-CN" altLang="en-US" sz="1400" dirty="0" smtClean="0">
                <a:latin typeface="Helvetica"/>
                <a:cs typeface="Helvetica"/>
              </a:rPr>
              <a:t> </a:t>
            </a:r>
            <a:r>
              <a:rPr lang="en-US" altLang="zh-CN" sz="1400" dirty="0" smtClean="0">
                <a:latin typeface="Helvetica"/>
                <a:cs typeface="Helvetica"/>
              </a:rPr>
              <a:t>cluster</a:t>
            </a:r>
            <a:endParaRPr lang="en-US" altLang="zh-CN" sz="1400" dirty="0">
              <a:latin typeface="Helvetica"/>
              <a:cs typeface="Helvetica"/>
            </a:endParaRPr>
          </a:p>
          <a:p>
            <a:pPr marL="342900" indent="-342900" algn="just">
              <a:buAutoNum type="arabicParenBoth"/>
            </a:pPr>
            <a:endParaRPr lang="en-US" altLang="zh-CN" sz="1400" dirty="0">
              <a:latin typeface="Helvetica"/>
              <a:cs typeface="Helvetica"/>
            </a:endParaRPr>
          </a:p>
          <a:p>
            <a:pPr algn="just"/>
            <a:r>
              <a:rPr lang="en-US" altLang="zh-CN" sz="1400" dirty="0" smtClean="0">
                <a:latin typeface="Helvetica"/>
                <a:cs typeface="Helvetica"/>
              </a:rPr>
              <a:t>Potentially,</a:t>
            </a:r>
            <a:r>
              <a:rPr lang="zh-CN" altLang="en-US" sz="1400" dirty="0" smtClean="0">
                <a:latin typeface="Helvetica"/>
                <a:cs typeface="Helvetica"/>
              </a:rPr>
              <a:t> </a:t>
            </a:r>
            <a:r>
              <a:rPr lang="en-US" altLang="zh-CN" sz="1400" dirty="0" smtClean="0">
                <a:latin typeface="Helvetica"/>
                <a:cs typeface="Helvetica"/>
              </a:rPr>
              <a:t>K-means</a:t>
            </a:r>
            <a:r>
              <a:rPr lang="zh-CN" altLang="en-US" sz="1400" dirty="0" smtClean="0">
                <a:latin typeface="Helvetica"/>
                <a:cs typeface="Helvetica"/>
              </a:rPr>
              <a:t> </a:t>
            </a:r>
            <a:r>
              <a:rPr lang="en-US" altLang="zh-CN" sz="1400" dirty="0" smtClean="0">
                <a:latin typeface="Helvetica"/>
                <a:cs typeface="Helvetica"/>
              </a:rPr>
              <a:t>could</a:t>
            </a:r>
            <a:r>
              <a:rPr lang="zh-CN" altLang="en-US" sz="1400" dirty="0" smtClean="0">
                <a:latin typeface="Helvetica"/>
                <a:cs typeface="Helvetica"/>
              </a:rPr>
              <a:t>  </a:t>
            </a:r>
            <a:r>
              <a:rPr lang="en-US" altLang="zh-CN" sz="1400" dirty="0" smtClean="0">
                <a:latin typeface="Helvetica"/>
                <a:cs typeface="Helvetica"/>
              </a:rPr>
              <a:t>be</a:t>
            </a:r>
            <a:r>
              <a:rPr lang="zh-CN" altLang="en-US" sz="1400" dirty="0" smtClean="0">
                <a:latin typeface="Helvetica"/>
                <a:cs typeface="Helvetica"/>
              </a:rPr>
              <a:t> </a:t>
            </a:r>
            <a:r>
              <a:rPr lang="en-US" altLang="zh-CN" sz="1400" dirty="0" smtClean="0">
                <a:latin typeface="Helvetica"/>
                <a:cs typeface="Helvetica"/>
              </a:rPr>
              <a:t>used</a:t>
            </a:r>
            <a:r>
              <a:rPr lang="zh-CN" altLang="en-US" sz="1400" dirty="0" smtClean="0">
                <a:latin typeface="Helvetica"/>
                <a:cs typeface="Helvetica"/>
              </a:rPr>
              <a:t> </a:t>
            </a:r>
            <a:r>
              <a:rPr lang="en-US" altLang="zh-CN" sz="1400" dirty="0" smtClean="0">
                <a:latin typeface="Helvetica"/>
                <a:cs typeface="Helvetica"/>
              </a:rPr>
              <a:t>to</a:t>
            </a:r>
            <a:r>
              <a:rPr lang="zh-CN" altLang="en-US" sz="1400" dirty="0" smtClean="0">
                <a:latin typeface="Helvetica"/>
                <a:cs typeface="Helvetica"/>
              </a:rPr>
              <a:t> </a:t>
            </a:r>
            <a:r>
              <a:rPr lang="en-US" altLang="zh-CN" sz="1400" dirty="0" smtClean="0">
                <a:latin typeface="Helvetica"/>
                <a:cs typeface="Helvetica"/>
              </a:rPr>
              <a:t>find</a:t>
            </a:r>
            <a:r>
              <a:rPr lang="zh-CN" altLang="en-US" sz="1400" dirty="0" smtClean="0">
                <a:latin typeface="Helvetica"/>
                <a:cs typeface="Helvetica"/>
              </a:rPr>
              <a:t> </a:t>
            </a:r>
            <a:r>
              <a:rPr lang="en-US" altLang="zh-CN" sz="1400" dirty="0" smtClean="0">
                <a:latin typeface="Helvetica"/>
                <a:cs typeface="Helvetica"/>
              </a:rPr>
              <a:t>“neighbor”</a:t>
            </a:r>
            <a:r>
              <a:rPr lang="zh-CN" altLang="en-US" sz="1400" dirty="0" smtClean="0">
                <a:latin typeface="Helvetica"/>
                <a:cs typeface="Helvetica"/>
              </a:rPr>
              <a:t> </a:t>
            </a:r>
            <a:r>
              <a:rPr lang="en-US" altLang="zh-CN" sz="1400" dirty="0" smtClean="0">
                <a:latin typeface="Helvetica"/>
                <a:cs typeface="Helvetica"/>
              </a:rPr>
              <a:t>ions</a:t>
            </a:r>
            <a:r>
              <a:rPr lang="zh-CN" altLang="en-US" sz="1400" dirty="0" smtClean="0">
                <a:latin typeface="Helvetica"/>
                <a:cs typeface="Helvetica"/>
              </a:rPr>
              <a:t> </a:t>
            </a:r>
            <a:r>
              <a:rPr lang="en-US" altLang="zh-CN" sz="1400" dirty="0" smtClean="0">
                <a:latin typeface="Helvetica"/>
                <a:cs typeface="Helvetica"/>
              </a:rPr>
              <a:t>with</a:t>
            </a:r>
            <a:r>
              <a:rPr lang="zh-CN" altLang="en-US" sz="1400" dirty="0" smtClean="0">
                <a:latin typeface="Helvetica"/>
                <a:cs typeface="Helvetica"/>
              </a:rPr>
              <a:t> </a:t>
            </a:r>
            <a:r>
              <a:rPr lang="en-US" altLang="zh-CN" sz="1400" dirty="0" smtClean="0">
                <a:latin typeface="Helvetica"/>
                <a:cs typeface="Helvetica"/>
              </a:rPr>
              <a:t>similar</a:t>
            </a:r>
            <a:r>
              <a:rPr lang="zh-CN" altLang="en-US" sz="1400" dirty="0" smtClean="0">
                <a:latin typeface="Helvetica"/>
                <a:cs typeface="Helvetica"/>
              </a:rPr>
              <a:t> </a:t>
            </a:r>
            <a:r>
              <a:rPr lang="en-US" altLang="zh-CN" sz="1400" dirty="0" smtClean="0">
                <a:latin typeface="Helvetica"/>
                <a:cs typeface="Helvetica"/>
              </a:rPr>
              <a:t>properties.</a:t>
            </a:r>
            <a:endParaRPr lang="en-US" altLang="zh-CN" sz="1400" dirty="0">
              <a:latin typeface="Helvetica"/>
              <a:cs typeface="Helvetica"/>
            </a:endParaRPr>
          </a:p>
        </p:txBody>
      </p:sp>
      <p:pic>
        <p:nvPicPr>
          <p:cNvPr id="110" name="Picture 109"/>
          <p:cNvPicPr>
            <a:picLocks noChangeAspect="1"/>
          </p:cNvPicPr>
          <p:nvPr/>
        </p:nvPicPr>
        <p:blipFill rotWithShape="1">
          <a:blip r:embed="rId27">
            <a:extLst>
              <a:ext uri="{28A0092B-C50C-407E-A947-70E740481C1C}">
                <a14:useLocalDpi xmlns:a14="http://schemas.microsoft.com/office/drawing/2010/main" val="0"/>
              </a:ext>
            </a:extLst>
          </a:blip>
          <a:srcRect l="22259" t="25272" r="16248" b="24816"/>
          <a:stretch/>
        </p:blipFill>
        <p:spPr>
          <a:xfrm rot="1131921">
            <a:off x="22891070" y="5534098"/>
            <a:ext cx="1123582" cy="911991"/>
          </a:xfrm>
          <a:prstGeom prst="rect">
            <a:avLst/>
          </a:prstGeom>
          <a:effectLst>
            <a:outerShdw blurRad="50800" dist="50800" dir="5400000" algn="ctr" rotWithShape="0">
              <a:srgbClr val="000000">
                <a:alpha val="0"/>
              </a:srgbClr>
            </a:outerShdw>
          </a:effectLst>
        </p:spPr>
      </p:pic>
      <p:pic>
        <p:nvPicPr>
          <p:cNvPr id="158" name="Picture 157"/>
          <p:cNvPicPr>
            <a:picLocks noChangeAspect="1"/>
          </p:cNvPicPr>
          <p:nvPr/>
        </p:nvPicPr>
        <p:blipFill rotWithShape="1">
          <a:blip r:embed="rId28">
            <a:extLst>
              <a:ext uri="{28A0092B-C50C-407E-A947-70E740481C1C}">
                <a14:useLocalDpi xmlns:a14="http://schemas.microsoft.com/office/drawing/2010/main" val="0"/>
              </a:ext>
            </a:extLst>
          </a:blip>
          <a:srcRect t="35229" b="32841"/>
          <a:stretch/>
        </p:blipFill>
        <p:spPr>
          <a:xfrm>
            <a:off x="18738909" y="6814595"/>
            <a:ext cx="2369959" cy="756715"/>
          </a:xfrm>
          <a:prstGeom prst="rect">
            <a:avLst/>
          </a:prstGeom>
        </p:spPr>
      </p:pic>
      <p:pic>
        <p:nvPicPr>
          <p:cNvPr id="159" name="Picture 158"/>
          <p:cNvPicPr>
            <a:picLocks noChangeAspect="1"/>
          </p:cNvPicPr>
          <p:nvPr/>
        </p:nvPicPr>
        <p:blipFill rotWithShape="1">
          <a:blip r:embed="rId29">
            <a:extLst>
              <a:ext uri="{28A0092B-C50C-407E-A947-70E740481C1C}">
                <a14:useLocalDpi xmlns:a14="http://schemas.microsoft.com/office/drawing/2010/main" val="0"/>
              </a:ext>
            </a:extLst>
          </a:blip>
          <a:srcRect l="6595" t="26024" r="7476" b="31100"/>
          <a:stretch/>
        </p:blipFill>
        <p:spPr>
          <a:xfrm rot="1457740">
            <a:off x="22061205" y="6467338"/>
            <a:ext cx="1592154" cy="786384"/>
          </a:xfrm>
          <a:prstGeom prst="rect">
            <a:avLst/>
          </a:prstGeom>
        </p:spPr>
      </p:pic>
      <p:sp>
        <p:nvSpPr>
          <p:cNvPr id="160" name="TextBox 159"/>
          <p:cNvSpPr txBox="1"/>
          <p:nvPr/>
        </p:nvSpPr>
        <p:spPr>
          <a:xfrm>
            <a:off x="11860709" y="5808866"/>
            <a:ext cx="240790" cy="246221"/>
          </a:xfrm>
          <a:prstGeom prst="rect">
            <a:avLst/>
          </a:prstGeom>
          <a:solidFill>
            <a:schemeClr val="bg1"/>
          </a:solidFill>
        </p:spPr>
        <p:txBody>
          <a:bodyPr wrap="square" rtlCol="0">
            <a:spAutoFit/>
          </a:bodyPr>
          <a:lstStyle/>
          <a:p>
            <a:r>
              <a:rPr lang="en-US" altLang="zh-CN" sz="1000" dirty="0" smtClean="0"/>
              <a:t>B</a:t>
            </a:r>
            <a:endParaRPr lang="en-US" sz="1000" dirty="0"/>
          </a:p>
        </p:txBody>
      </p:sp>
      <p:sp>
        <p:nvSpPr>
          <p:cNvPr id="161" name="TextBox 160"/>
          <p:cNvSpPr txBox="1"/>
          <p:nvPr/>
        </p:nvSpPr>
        <p:spPr>
          <a:xfrm>
            <a:off x="9547324" y="5789947"/>
            <a:ext cx="240790" cy="246221"/>
          </a:xfrm>
          <a:prstGeom prst="rect">
            <a:avLst/>
          </a:prstGeom>
          <a:solidFill>
            <a:schemeClr val="bg1"/>
          </a:solidFill>
        </p:spPr>
        <p:txBody>
          <a:bodyPr wrap="square" rtlCol="0">
            <a:spAutoFit/>
          </a:bodyPr>
          <a:lstStyle/>
          <a:p>
            <a:r>
              <a:rPr lang="en-US" altLang="zh-CN" sz="1000" dirty="0"/>
              <a:t>A</a:t>
            </a:r>
            <a:endParaRPr lang="en-US" sz="1000" dirty="0"/>
          </a:p>
        </p:txBody>
      </p:sp>
      <p:pic>
        <p:nvPicPr>
          <p:cNvPr id="22" name="Picture 21"/>
          <p:cNvPicPr>
            <a:picLocks noChangeAspect="1"/>
          </p:cNvPicPr>
          <p:nvPr/>
        </p:nvPicPr>
        <p:blipFill>
          <a:blip r:embed="rId30"/>
          <a:stretch>
            <a:fillRect/>
          </a:stretch>
        </p:blipFill>
        <p:spPr>
          <a:xfrm>
            <a:off x="15271996" y="13523269"/>
            <a:ext cx="2684585" cy="2743200"/>
          </a:xfrm>
          <a:prstGeom prst="rect">
            <a:avLst/>
          </a:prstGeom>
        </p:spPr>
      </p:pic>
    </p:spTree>
    <p:extLst>
      <p:ext uri="{BB962C8B-B14F-4D97-AF65-F5344CB8AC3E}">
        <p14:creationId xmlns:p14="http://schemas.microsoft.com/office/powerpoint/2010/main" val="108090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9708</TotalTime>
  <Words>1046</Words>
  <Application>Microsoft Macintosh PowerPoint</Application>
  <PresentationFormat>Custom</PresentationFormat>
  <Paragraphs>90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Courier New</vt:lpstr>
      <vt:lpstr>Helvetica</vt:lpstr>
      <vt:lpstr>宋体</vt:lpstr>
      <vt:lpstr>Arial</vt:lpstr>
      <vt:lpstr>Office Theme</vt:lpstr>
      <vt:lpstr>PowerPoint Presentation</vt:lpstr>
    </vt:vector>
  </TitlesOfParts>
  <Manager/>
  <Company>University of Washington</Company>
  <LinksUpToDate>false</LinksUpToDate>
  <SharedDoc>false</SharedDoc>
  <HyperlinkBase/>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Vance Jaeger</dc:creator>
  <cp:keywords/>
  <dc:description/>
  <cp:lastModifiedBy>Moke Mao</cp:lastModifiedBy>
  <cp:revision>106</cp:revision>
  <dcterms:created xsi:type="dcterms:W3CDTF">2012-07-06T22:22:57Z</dcterms:created>
  <dcterms:modified xsi:type="dcterms:W3CDTF">2016-12-08T01:37:25Z</dcterms:modified>
  <cp:category/>
</cp:coreProperties>
</file>